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8" r:id="rId9"/>
    <p:sldId id="263" r:id="rId10"/>
    <p:sldId id="267" r:id="rId11"/>
    <p:sldId id="264" r:id="rId12"/>
    <p:sldId id="265" r:id="rId13"/>
    <p:sldId id="266" r:id="rId14"/>
    <p:sldId id="270" r:id="rId15"/>
    <p:sldId id="275" r:id="rId16"/>
  </p:sldIdLst>
  <p:sldSz cx="11430000" cy="85725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7503" autoAdjust="0"/>
    <p:restoredTop sz="93447" autoAdjust="0"/>
  </p:normalViewPr>
  <p:slideViewPr>
    <p:cSldViewPr snapToGrid="0">
      <p:cViewPr varScale="1">
        <p:scale>
          <a:sx n="47" d="100"/>
          <a:sy n="47" d="100"/>
        </p:scale>
        <p:origin x="1432" y="56"/>
      </p:cViewPr>
      <p:guideLst/>
    </p:cSldViewPr>
  </p:slideViewPr>
  <p:notesTextViewPr>
    <p:cViewPr>
      <p:scale>
        <a:sx n="1" d="1"/>
        <a:sy n="1" d="1"/>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it-IT"/>
  <c:roundedCorners val="1"/>
  <c:style val="2"/>
  <c:chart>
    <c:autoTitleDeleted val="1"/>
    <c:plotArea>
      <c:layout/>
      <c:lineChart>
        <c:grouping val="standard"/>
        <c:varyColors val="0"/>
        <c:ser>
          <c:idx val="0"/>
          <c:order val="0"/>
          <c:tx>
            <c:v>Deficit B1</c:v>
          </c:tx>
          <c:spPr>
            <a:ln w="47625">
              <a:solidFill>
                <a:srgbClr val="00A6C8"/>
              </a:solidFill>
              <a:prstDash val="solid"/>
            </a:ln>
          </c:spPr>
          <c:marker>
            <c:symbol val="circle"/>
            <c:size val="12"/>
            <c:spPr>
              <a:solidFill>
                <a:srgbClr val="00A6C8"/>
              </a:solidFill>
            </c:spPr>
          </c:marker>
          <c:dLbls>
            <c:delete val="1"/>
          </c:dLbls>
          <c:cat>
            <c:strLit>
              <c:ptCount val="4"/>
              <c:pt idx="0">
                <c:v>Baseline</c:v>
              </c:pt>
              <c:pt idx="1">
                <c:v>3 mesi</c:v>
              </c:pt>
              <c:pt idx="2">
                <c:v>6 mesi</c:v>
              </c:pt>
              <c:pt idx="3">
                <c:v>12 mesi</c:v>
              </c:pt>
            </c:strLit>
          </c:cat>
          <c:val>
            <c:numLit>
              <c:formatCode>0"%"</c:formatCode>
              <c:ptCount val="4"/>
              <c:pt idx="0">
                <c:v>7</c:v>
              </c:pt>
              <c:pt idx="1">
                <c:v>19</c:v>
              </c:pt>
              <c:pt idx="2">
                <c:v>9</c:v>
              </c:pt>
              <c:pt idx="3">
                <c:v>6</c:v>
              </c:pt>
            </c:numLit>
          </c:val>
          <c:smooth val="1"/>
          <c:extLst>
            <c:ext xmlns:c16="http://schemas.microsoft.com/office/drawing/2014/chart" uri="{C3380CC4-5D6E-409C-BE32-E72D297353CC}">
              <c16:uniqueId val="{00000000-C058-40D2-9E61-58495C3736E0}"/>
            </c:ext>
          </c:extLst>
        </c:ser>
        <c:dLbls>
          <c:showLegendKey val="1"/>
          <c:showVal val="1"/>
          <c:showCatName val="1"/>
          <c:showSerName val="1"/>
          <c:showPercent val="1"/>
          <c:showBubbleSize val="1"/>
        </c:dLbls>
        <c:marker val="1"/>
        <c:smooth val="0"/>
        <c:axId val="185390208"/>
        <c:axId val="185391744"/>
      </c:lineChart>
      <c:catAx>
        <c:axId val="185390208"/>
        <c:scaling>
          <c:orientation val="minMax"/>
        </c:scaling>
        <c:delete val="0"/>
        <c:axPos val="b"/>
        <c:numFmt formatCode="General" sourceLinked="0"/>
        <c:majorTickMark val="none"/>
        <c:minorTickMark val="none"/>
        <c:tickLblPos val="nextTo"/>
        <c:spPr>
          <a:ln w="9525">
            <a:solidFill>
              <a:srgbClr val="D4E6E9"/>
            </a:solidFill>
            <a:prstDash val="solid"/>
          </a:ln>
        </c:spPr>
        <c:txPr>
          <a:bodyPr anchorCtr="1"/>
          <a:lstStyle/>
          <a:p>
            <a:pPr>
              <a:defRPr sz="1350">
                <a:solidFill>
                  <a:srgbClr val="5D6B78"/>
                </a:solidFill>
              </a:defRPr>
            </a:pPr>
            <a:endParaRPr lang="it-IT"/>
          </a:p>
        </c:txPr>
        <c:crossAx val="185391744"/>
        <c:crosses val="autoZero"/>
        <c:auto val="1"/>
        <c:lblAlgn val="ctr"/>
        <c:lblOffset val="100"/>
        <c:noMultiLvlLbl val="1"/>
      </c:catAx>
      <c:valAx>
        <c:axId val="185391744"/>
        <c:scaling>
          <c:orientation val="minMax"/>
          <c:max val="20"/>
          <c:min val="0"/>
        </c:scaling>
        <c:delete val="0"/>
        <c:axPos val="l"/>
        <c:majorGridlines>
          <c:spPr>
            <a:ln w="9525">
              <a:solidFill>
                <a:srgbClr val="E1ECEE"/>
              </a:solidFill>
              <a:prstDash val="solid"/>
            </a:ln>
          </c:spPr>
        </c:majorGridlines>
        <c:numFmt formatCode="0&quot;%&quot;" sourceLinked="0"/>
        <c:majorTickMark val="none"/>
        <c:minorTickMark val="none"/>
        <c:tickLblPos val="nextTo"/>
        <c:spPr>
          <a:ln w="9525">
            <a:solidFill>
              <a:srgbClr val="D4D4D4"/>
            </a:solidFill>
            <a:prstDash val="solid"/>
          </a:ln>
        </c:spPr>
        <c:txPr>
          <a:bodyPr anchorCtr="1"/>
          <a:lstStyle/>
          <a:p>
            <a:pPr>
              <a:defRPr sz="1200">
                <a:solidFill>
                  <a:srgbClr val="5D6B78"/>
                </a:solidFill>
              </a:defRPr>
            </a:pPr>
            <a:endParaRPr lang="it-IT"/>
          </a:p>
        </c:txPr>
        <c:crossAx val="185390208"/>
        <c:crosses val="autoZero"/>
        <c:crossBetween val="between"/>
        <c:majorUnit val="5"/>
      </c:valAx>
      <c:spPr>
        <a:solidFill>
          <a:srgbClr val="FFFFFF"/>
        </a:solidFill>
      </c:spPr>
    </c:plotArea>
    <c:plotVisOnly val="1"/>
    <c:dispBlanksAs val="zero"/>
    <c:showDLblsOverMax val="1"/>
  </c:chart>
  <c:spPr>
    <a:solidFill>
      <a:srgbClr val="FFFFFF"/>
    </a:solidFill>
  </c:spPr>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it-IT"/>
  <c:roundedCorners val="1"/>
  <c:style val="2"/>
  <c:chart>
    <c:autoTitleDeleted val="1"/>
    <c:plotArea>
      <c:layout/>
      <c:barChart>
        <c:barDir val="bar"/>
        <c:grouping val="clustered"/>
        <c:varyColors val="0"/>
        <c:ser>
          <c:idx val="0"/>
          <c:order val="0"/>
          <c:tx>
            <c:v>Casi</c:v>
          </c:tx>
          <c:spPr>
            <a:solidFill>
              <a:srgbClr val="00A6C8"/>
            </a:solidFill>
          </c:spPr>
          <c:invertIfNegative val="1"/>
          <c:dPt>
            <c:idx val="0"/>
            <c:invertIfNegative val="0"/>
            <c:bubble3D val="0"/>
            <c:spPr>
              <a:solidFill>
                <a:srgbClr val="EA4960"/>
              </a:solidFill>
            </c:spPr>
            <c:extLst>
              <c:ext xmlns:c16="http://schemas.microsoft.com/office/drawing/2014/chart" uri="{C3380CC4-5D6E-409C-BE32-E72D297353CC}">
                <c16:uniqueId val="{00000001-B855-47BA-A350-13D2351CEC19}"/>
              </c:ext>
            </c:extLst>
          </c:dPt>
          <c:dLbls>
            <c:delete val="1"/>
          </c:dLbls>
          <c:cat>
            <c:strLit>
              <c:ptCount val="4"/>
              <c:pt idx="0">
                <c:v>Vomito</c:v>
              </c:pt>
              <c:pt idx="1">
                <c:v>Atassia</c:v>
              </c:pt>
              <c:pt idx="2">
                <c:v>Alterazione mentale</c:v>
              </c:pt>
              <c:pt idx="3">
                <c:v>Disturbi oculari</c:v>
              </c:pt>
            </c:strLit>
          </c:cat>
          <c:val>
            <c:numLit>
              <c:formatCode>General</c:formatCode>
              <c:ptCount val="4"/>
              <c:pt idx="0">
                <c:v>87.3</c:v>
              </c:pt>
              <c:pt idx="1">
                <c:v>84.7</c:v>
              </c:pt>
              <c:pt idx="2">
                <c:v>76.3</c:v>
              </c:pt>
              <c:pt idx="3">
                <c:v>73.7</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2-B855-47BA-A350-13D2351CEC19}"/>
            </c:ext>
          </c:extLst>
        </c:ser>
        <c:dLbls>
          <c:showLegendKey val="1"/>
          <c:showVal val="1"/>
          <c:showCatName val="1"/>
          <c:showSerName val="1"/>
          <c:showPercent val="1"/>
          <c:showBubbleSize val="1"/>
        </c:dLbls>
        <c:gapWidth val="48"/>
        <c:axId val="190510976"/>
        <c:axId val="190512512"/>
      </c:barChart>
      <c:catAx>
        <c:axId val="190510976"/>
        <c:scaling>
          <c:orientation val="minMax"/>
        </c:scaling>
        <c:delete val="0"/>
        <c:axPos val="l"/>
        <c:majorGridlines>
          <c:spPr>
            <a:ln w="9525">
              <a:solidFill>
                <a:srgbClr val="E1ECEE"/>
              </a:solidFill>
              <a:prstDash val="solid"/>
            </a:ln>
          </c:spPr>
        </c:majorGridlines>
        <c:numFmt formatCode="0&quot;%&quot;" sourceLinked="0"/>
        <c:majorTickMark val="none"/>
        <c:minorTickMark val="none"/>
        <c:tickLblPos val="nextTo"/>
        <c:spPr>
          <a:ln w="9525">
            <a:solidFill>
              <a:srgbClr val="D4D4D4"/>
            </a:solidFill>
            <a:prstDash val="solid"/>
          </a:ln>
        </c:spPr>
        <c:txPr>
          <a:bodyPr anchorCtr="1"/>
          <a:lstStyle/>
          <a:p>
            <a:pPr>
              <a:defRPr sz="1200">
                <a:solidFill>
                  <a:srgbClr val="5D6B78"/>
                </a:solidFill>
              </a:defRPr>
            </a:pPr>
            <a:endParaRPr lang="it-IT"/>
          </a:p>
        </c:txPr>
        <c:crossAx val="190512512"/>
        <c:crosses val="autoZero"/>
        <c:auto val="1"/>
        <c:lblAlgn val="ctr"/>
        <c:lblOffset val="100"/>
        <c:noMultiLvlLbl val="1"/>
      </c:catAx>
      <c:valAx>
        <c:axId val="190512512"/>
        <c:scaling>
          <c:orientation val="minMax"/>
        </c:scaling>
        <c:delete val="0"/>
        <c:axPos val="b"/>
        <c:numFmt formatCode="General" sourceLinked="0"/>
        <c:majorTickMark val="none"/>
        <c:minorTickMark val="none"/>
        <c:tickLblPos val="nextTo"/>
        <c:spPr>
          <a:ln w="9525">
            <a:solidFill>
              <a:srgbClr val="D4E6E9"/>
            </a:solidFill>
            <a:prstDash val="solid"/>
          </a:ln>
        </c:spPr>
        <c:txPr>
          <a:bodyPr anchorCtr="1"/>
          <a:lstStyle/>
          <a:p>
            <a:pPr>
              <a:defRPr sz="1500" b="1">
                <a:solidFill>
                  <a:srgbClr val="102A43"/>
                </a:solidFill>
              </a:defRPr>
            </a:pPr>
            <a:endParaRPr lang="it-IT"/>
          </a:p>
        </c:txPr>
        <c:crossAx val="190510976"/>
        <c:crosses val="autoZero"/>
        <c:crossBetween val="between"/>
      </c:valAx>
    </c:plotArea>
    <c:plotVisOnly val="1"/>
    <c:dispBlanksAs val="zero"/>
    <c:showDLblsOverMax val="1"/>
  </c:chart>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buNone/>
            </a:pPr>
            <a:r>
              <a:rPr sz="1200" dirty="0"/>
              <a:t>La </a:t>
            </a:r>
            <a:r>
              <a:rPr sz="1200" dirty="0" err="1"/>
              <a:t>vitamina</a:t>
            </a:r>
            <a:r>
              <a:rPr sz="1200" dirty="0"/>
              <a:t> B1 o </a:t>
            </a:r>
            <a:r>
              <a:rPr sz="1200" dirty="0" err="1"/>
              <a:t>tiamina</a:t>
            </a:r>
            <a:r>
              <a:rPr sz="1200" dirty="0"/>
              <a:t> o </a:t>
            </a:r>
            <a:r>
              <a:rPr sz="1200" dirty="0" err="1"/>
              <a:t>neurina</a:t>
            </a:r>
            <a:r>
              <a:rPr sz="1200" dirty="0"/>
              <a:t> è </a:t>
            </a:r>
            <a:r>
              <a:rPr sz="1200" dirty="0" err="1"/>
              <a:t>una</a:t>
            </a:r>
            <a:r>
              <a:rPr sz="1200" dirty="0"/>
              <a:t> </a:t>
            </a:r>
            <a:r>
              <a:rPr sz="1200" dirty="0" err="1"/>
              <a:t>vitamina</a:t>
            </a:r>
            <a:r>
              <a:rPr sz="1200" dirty="0"/>
              <a:t> </a:t>
            </a:r>
            <a:r>
              <a:rPr sz="1200" dirty="0" err="1"/>
              <a:t>idrosolubil</a:t>
            </a:r>
            <a:r>
              <a:rPr lang="it-IT" sz="1200" dirty="0"/>
              <a:t>e</a:t>
            </a:r>
          </a:p>
          <a:p>
            <a:pPr lvl="0">
              <a:buNone/>
            </a:pPr>
            <a:r>
              <a:rPr sz="1200" dirty="0"/>
              <a:t>E’ </a:t>
            </a:r>
            <a:r>
              <a:rPr sz="1200" dirty="0" err="1"/>
              <a:t>introdotta</a:t>
            </a:r>
            <a:r>
              <a:rPr sz="1200" dirty="0"/>
              <a:t> </a:t>
            </a:r>
            <a:r>
              <a:rPr sz="1200" dirty="0" err="1"/>
              <a:t>attraverso</a:t>
            </a:r>
            <a:r>
              <a:rPr sz="1200" dirty="0"/>
              <a:t> </a:t>
            </a:r>
            <a:r>
              <a:rPr sz="1200" dirty="0" err="1"/>
              <a:t>fonti</a:t>
            </a:r>
            <a:r>
              <a:rPr sz="1200" dirty="0"/>
              <a:t> </a:t>
            </a:r>
            <a:r>
              <a:rPr sz="1200" dirty="0" err="1"/>
              <a:t>alimentari</a:t>
            </a:r>
            <a:r>
              <a:rPr sz="1200" dirty="0"/>
              <a:t> ed in minima </a:t>
            </a:r>
            <a:r>
              <a:rPr sz="1200" dirty="0" err="1"/>
              <a:t>parte</a:t>
            </a:r>
            <a:r>
              <a:rPr sz="1200" dirty="0"/>
              <a:t> </a:t>
            </a:r>
            <a:r>
              <a:rPr sz="1200" dirty="0" err="1"/>
              <a:t>sintetizzata</a:t>
            </a:r>
            <a:r>
              <a:rPr sz="1200" dirty="0"/>
              <a:t> dal</a:t>
            </a:r>
            <a:r>
              <a:rPr lang="it-IT" sz="1200" dirty="0"/>
              <a:t> microbiota</a:t>
            </a:r>
            <a:r>
              <a:rPr sz="1200" dirty="0"/>
              <a:t> flora.</a:t>
            </a:r>
            <a:endParaRPr lang="it-IT" sz="1200" dirty="0"/>
          </a:p>
          <a:p>
            <a:r>
              <a:rPr lang="it-IT" sz="1200" dirty="0"/>
              <a:t>La forma biologicamente attiva, il </a:t>
            </a:r>
            <a:r>
              <a:rPr lang="it-IT" sz="1200" b="1" dirty="0"/>
              <a:t>TPP/TDP (tiamina </a:t>
            </a:r>
            <a:r>
              <a:rPr lang="it-IT" sz="1200" b="1" dirty="0" err="1"/>
              <a:t>difosfato</a:t>
            </a:r>
            <a:r>
              <a:rPr lang="it-IT" sz="1200" b="1" dirty="0"/>
              <a:t>)</a:t>
            </a:r>
            <a:r>
              <a:rPr lang="it-IT" sz="1200" dirty="0"/>
              <a:t> è </a:t>
            </a:r>
            <a:r>
              <a:rPr lang="it-IT" sz="1200" b="1" dirty="0"/>
              <a:t>cofattore </a:t>
            </a:r>
            <a:r>
              <a:rPr lang="it-IT" sz="1200" dirty="0"/>
              <a:t>di enzimi fondamentali per la trasformazione dei nutrienti, soprattutto dei </a:t>
            </a:r>
            <a:r>
              <a:rPr lang="it-IT" sz="1200" b="1" dirty="0"/>
              <a:t>carboidrati</a:t>
            </a:r>
            <a:r>
              <a:rPr lang="it-IT" sz="1200" dirty="0"/>
              <a:t>, in energia. Partecipa al metabolismo mitocondriale e al </a:t>
            </a:r>
            <a:r>
              <a:rPr lang="it-IT" sz="1200" b="1" dirty="0"/>
              <a:t>ciclo di Krebs</a:t>
            </a:r>
            <a:r>
              <a:rPr lang="it-IT" sz="1200" dirty="0"/>
              <a:t>. </a:t>
            </a:r>
          </a:p>
          <a:p>
            <a:r>
              <a:rPr lang="it-IT" sz="1200" dirty="0"/>
              <a:t>Le riserve di questo micronutriente sono scarse e si possono esaurire in 2/3 settimane, se l’introito calorico è inadeguato</a:t>
            </a:r>
          </a:p>
          <a:p>
            <a:pPr lvl="0">
              <a:buNone/>
            </a:pPr>
            <a:endParaRPr lang="it-IT" sz="1200" dirty="0"/>
          </a:p>
          <a:p>
            <a:pPr lvl="0">
              <a:buNone/>
            </a:pPr>
            <a:endParaRPr sz="1200" dirty="0"/>
          </a:p>
          <a:p>
            <a:r>
              <a:rPr sz="1200" dirty="0"/>
              <a:t>Il deficit di </a:t>
            </a:r>
            <a:r>
              <a:rPr sz="1200" dirty="0" err="1"/>
              <a:t>tiamina</a:t>
            </a:r>
            <a:r>
              <a:rPr sz="1200" dirty="0"/>
              <a:t> </a:t>
            </a:r>
            <a:r>
              <a:rPr sz="1200" dirty="0" err="1"/>
              <a:t>può</a:t>
            </a:r>
            <a:r>
              <a:rPr sz="1200" dirty="0"/>
              <a:t> </a:t>
            </a:r>
            <a:r>
              <a:rPr sz="1200" dirty="0" err="1"/>
              <a:t>verificarsi</a:t>
            </a:r>
            <a:r>
              <a:rPr sz="1200" dirty="0"/>
              <a:t> dopo ogni </a:t>
            </a:r>
            <a:r>
              <a:rPr sz="1200" dirty="0" err="1"/>
              <a:t>intervento</a:t>
            </a:r>
            <a:r>
              <a:rPr sz="1200" dirty="0"/>
              <a:t> </a:t>
            </a:r>
            <a:r>
              <a:rPr sz="1200" dirty="0" err="1"/>
              <a:t>bariatrico</a:t>
            </a:r>
            <a:r>
              <a:rPr sz="1200" dirty="0"/>
              <a:t>, </a:t>
            </a:r>
            <a:r>
              <a:rPr sz="1200" dirty="0" err="1"/>
              <a:t>anche</a:t>
            </a:r>
            <a:r>
              <a:rPr sz="1200" dirty="0"/>
              <a:t> non </a:t>
            </a:r>
            <a:r>
              <a:rPr sz="1200" dirty="0" err="1"/>
              <a:t>demolitivo</a:t>
            </a:r>
            <a:r>
              <a:rPr sz="1200" dirty="0"/>
              <a:t>, in </a:t>
            </a:r>
            <a:r>
              <a:rPr sz="1200" dirty="0" err="1"/>
              <a:t>considerazione</a:t>
            </a:r>
            <a:r>
              <a:rPr sz="1200" dirty="0"/>
              <a:t> delle </a:t>
            </a:r>
            <a:r>
              <a:rPr sz="1200" dirty="0" err="1"/>
              <a:t>limitate</a:t>
            </a:r>
            <a:r>
              <a:rPr sz="1200" dirty="0"/>
              <a:t> </a:t>
            </a:r>
            <a:r>
              <a:rPr sz="1200" dirty="0" err="1"/>
              <a:t>scorte</a:t>
            </a:r>
            <a:r>
              <a:rPr sz="1200" dirty="0"/>
              <a:t> </a:t>
            </a:r>
            <a:r>
              <a:rPr sz="1200" dirty="0" err="1"/>
              <a:t>organiche</a:t>
            </a:r>
            <a:r>
              <a:rPr sz="1200" dirty="0"/>
              <a:t> di </a:t>
            </a:r>
            <a:r>
              <a:rPr sz="1200" dirty="0" err="1"/>
              <a:t>questo</a:t>
            </a:r>
            <a:r>
              <a:rPr sz="1200" dirty="0"/>
              <a:t> </a:t>
            </a:r>
            <a:r>
              <a:rPr sz="1200" dirty="0" err="1"/>
              <a:t>micronutriente</a:t>
            </a:r>
            <a:r>
              <a:rPr sz="1200" dirty="0"/>
              <a:t> a </a:t>
            </a:r>
            <a:r>
              <a:rPr sz="1200" dirty="0" err="1"/>
              <a:t>seguito</a:t>
            </a:r>
            <a:r>
              <a:rPr sz="1200" dirty="0"/>
              <a:t> </a:t>
            </a:r>
            <a:r>
              <a:rPr sz="1200" dirty="0" err="1"/>
              <a:t>sia</a:t>
            </a:r>
            <a:r>
              <a:rPr sz="1200" dirty="0"/>
              <a:t> di un ridotto </a:t>
            </a:r>
            <a:r>
              <a:rPr sz="1200" dirty="0" err="1"/>
              <a:t>introito</a:t>
            </a:r>
            <a:r>
              <a:rPr sz="1200" dirty="0"/>
              <a:t> </a:t>
            </a:r>
            <a:r>
              <a:rPr sz="1200" dirty="0" err="1"/>
              <a:t>che</a:t>
            </a:r>
            <a:r>
              <a:rPr sz="1200" dirty="0"/>
              <a:t> di </a:t>
            </a:r>
            <a:r>
              <a:rPr sz="1200" dirty="0" err="1"/>
              <a:t>frequenti</a:t>
            </a:r>
            <a:r>
              <a:rPr sz="1200" dirty="0"/>
              <a:t> </a:t>
            </a:r>
            <a:r>
              <a:rPr sz="1200" dirty="0" err="1"/>
              <a:t>episodi</a:t>
            </a:r>
            <a:r>
              <a:rPr sz="1200" dirty="0"/>
              <a:t> di </a:t>
            </a:r>
            <a:r>
              <a:rPr sz="1200" dirty="0" err="1"/>
              <a:t>vomito</a:t>
            </a:r>
            <a:r>
              <a:rPr sz="1200" dirty="0"/>
              <a:t>.</a:t>
            </a:r>
          </a:p>
          <a:p>
            <a:endParaRPr sz="1200" dirty="0"/>
          </a:p>
          <a:p>
            <a:endParaRPr sz="1200" dirty="0"/>
          </a:p>
          <a:p>
            <a:r>
              <a:rPr sz="1200" dirty="0"/>
              <a:t>La forma </a:t>
            </a:r>
            <a:r>
              <a:rPr sz="1200" dirty="0" err="1"/>
              <a:t>biologicamente</a:t>
            </a:r>
            <a:r>
              <a:rPr sz="1200" dirty="0"/>
              <a:t> </a:t>
            </a:r>
            <a:r>
              <a:rPr sz="1200" dirty="0" err="1"/>
              <a:t>attiva</a:t>
            </a:r>
            <a:r>
              <a:rPr sz="1200" dirty="0"/>
              <a:t>, il </a:t>
            </a:r>
            <a:r>
              <a:rPr sz="1200" b="1" dirty="0"/>
              <a:t>TPP/TDP (</a:t>
            </a:r>
            <a:r>
              <a:rPr sz="1200" b="1" dirty="0" err="1"/>
              <a:t>tiamina</a:t>
            </a:r>
            <a:r>
              <a:rPr sz="1200" b="1" dirty="0"/>
              <a:t> </a:t>
            </a:r>
            <a:r>
              <a:rPr sz="1200" b="1" dirty="0" err="1"/>
              <a:t>difosfato</a:t>
            </a:r>
            <a:r>
              <a:rPr sz="1200" b="1" dirty="0"/>
              <a:t>)</a:t>
            </a:r>
            <a:r>
              <a:rPr sz="1200" dirty="0"/>
              <a:t> è </a:t>
            </a:r>
            <a:r>
              <a:rPr sz="1200" b="1" dirty="0" err="1"/>
              <a:t>cofattore</a:t>
            </a:r>
            <a:r>
              <a:rPr sz="1200" b="1" dirty="0"/>
              <a:t> </a:t>
            </a:r>
            <a:r>
              <a:rPr sz="1200" dirty="0"/>
              <a:t>di </a:t>
            </a:r>
            <a:r>
              <a:rPr sz="1200" dirty="0" err="1"/>
              <a:t>enzimi</a:t>
            </a:r>
            <a:r>
              <a:rPr sz="1200" dirty="0"/>
              <a:t> </a:t>
            </a:r>
            <a:r>
              <a:rPr sz="1200" dirty="0" err="1"/>
              <a:t>fondamentali</a:t>
            </a:r>
            <a:r>
              <a:rPr sz="1200" dirty="0"/>
              <a:t> per la </a:t>
            </a:r>
            <a:r>
              <a:rPr sz="1200" dirty="0" err="1"/>
              <a:t>produzione</a:t>
            </a:r>
            <a:r>
              <a:rPr sz="1200" dirty="0"/>
              <a:t> di </a:t>
            </a:r>
            <a:r>
              <a:rPr sz="1200" dirty="0" err="1"/>
              <a:t>energia</a:t>
            </a:r>
            <a:r>
              <a:rPr sz="1200" dirty="0"/>
              <a:t>. </a:t>
            </a:r>
          </a:p>
          <a:p>
            <a:r>
              <a:rPr sz="1200" dirty="0"/>
              <a:t>È necessaria per </a:t>
            </a:r>
            <a:r>
              <a:rPr sz="1200" dirty="0" err="1"/>
              <a:t>trasformare</a:t>
            </a:r>
            <a:r>
              <a:rPr sz="1200" dirty="0"/>
              <a:t> </a:t>
            </a:r>
            <a:r>
              <a:rPr sz="1200" dirty="0" err="1"/>
              <a:t>i</a:t>
            </a:r>
            <a:r>
              <a:rPr sz="1200" dirty="0"/>
              <a:t> </a:t>
            </a:r>
            <a:r>
              <a:rPr sz="1200" dirty="0" err="1"/>
              <a:t>nutrienti</a:t>
            </a:r>
            <a:r>
              <a:rPr sz="1200" dirty="0"/>
              <a:t>, </a:t>
            </a:r>
            <a:r>
              <a:rPr sz="1200" dirty="0" err="1"/>
              <a:t>soprattutto</a:t>
            </a:r>
            <a:r>
              <a:rPr sz="1200" dirty="0"/>
              <a:t> </a:t>
            </a:r>
            <a:r>
              <a:rPr sz="1200" dirty="0" err="1"/>
              <a:t>i</a:t>
            </a:r>
            <a:r>
              <a:rPr sz="1200" dirty="0"/>
              <a:t> </a:t>
            </a:r>
            <a:r>
              <a:rPr sz="1200" b="1" dirty="0" err="1"/>
              <a:t>carboidrati</a:t>
            </a:r>
            <a:r>
              <a:rPr sz="1200" dirty="0"/>
              <a:t>, in </a:t>
            </a:r>
            <a:r>
              <a:rPr sz="1200" dirty="0" err="1"/>
              <a:t>energia</a:t>
            </a:r>
            <a:r>
              <a:rPr sz="1200" dirty="0"/>
              <a:t>. </a:t>
            </a:r>
            <a:r>
              <a:rPr sz="1200" dirty="0" err="1"/>
              <a:t>Partecipa</a:t>
            </a:r>
            <a:r>
              <a:rPr sz="1200" dirty="0"/>
              <a:t> al </a:t>
            </a:r>
            <a:r>
              <a:rPr sz="1200" dirty="0" err="1"/>
              <a:t>metabolismo</a:t>
            </a:r>
            <a:r>
              <a:rPr sz="1200" dirty="0"/>
              <a:t> </a:t>
            </a:r>
            <a:r>
              <a:rPr sz="1200" dirty="0" err="1"/>
              <a:t>mitocondriale</a:t>
            </a:r>
            <a:r>
              <a:rPr sz="1200" dirty="0"/>
              <a:t> e al </a:t>
            </a:r>
            <a:r>
              <a:rPr sz="1200" b="1" dirty="0" err="1"/>
              <a:t>ciclo</a:t>
            </a:r>
            <a:r>
              <a:rPr sz="1200" b="1" dirty="0"/>
              <a:t> di Krebs</a:t>
            </a:r>
            <a:r>
              <a:rPr sz="1200" dirty="0"/>
              <a:t>. </a:t>
            </a:r>
          </a:p>
          <a:p>
            <a:endParaRPr sz="1200" dirty="0"/>
          </a:p>
          <a:p>
            <a:r>
              <a:rPr sz="1200" dirty="0"/>
              <a:t>È </a:t>
            </a:r>
            <a:r>
              <a:rPr sz="1200" dirty="0" err="1"/>
              <a:t>fondamentale</a:t>
            </a:r>
            <a:r>
              <a:rPr sz="1200" dirty="0"/>
              <a:t> per il </a:t>
            </a:r>
            <a:r>
              <a:rPr sz="1200" dirty="0" err="1"/>
              <a:t>corretto</a:t>
            </a:r>
            <a:r>
              <a:rPr sz="1200" dirty="0"/>
              <a:t> </a:t>
            </a:r>
            <a:r>
              <a:rPr sz="1200" dirty="0" err="1"/>
              <a:t>funzionamento</a:t>
            </a:r>
            <a:r>
              <a:rPr sz="1200" dirty="0"/>
              <a:t> del </a:t>
            </a:r>
            <a:r>
              <a:rPr sz="1200" b="1" dirty="0" err="1"/>
              <a:t>sistema</a:t>
            </a:r>
            <a:r>
              <a:rPr sz="1200" b="1" dirty="0"/>
              <a:t> </a:t>
            </a:r>
            <a:r>
              <a:rPr sz="1200" b="1" dirty="0" err="1"/>
              <a:t>nervoso</a:t>
            </a:r>
            <a:r>
              <a:rPr sz="1200" b="1" dirty="0"/>
              <a:t> centrale e </a:t>
            </a:r>
            <a:r>
              <a:rPr sz="1200" b="1" dirty="0" err="1"/>
              <a:t>periferico</a:t>
            </a:r>
            <a:r>
              <a:rPr sz="1200" dirty="0"/>
              <a:t>. </a:t>
            </a:r>
          </a:p>
          <a:p>
            <a:r>
              <a:rPr sz="1200" dirty="0" err="1"/>
              <a:t>Contribuisce</a:t>
            </a:r>
            <a:r>
              <a:rPr sz="1200" dirty="0"/>
              <a:t> al </a:t>
            </a:r>
            <a:r>
              <a:rPr sz="1200" dirty="0" err="1"/>
              <a:t>metabolismo</a:t>
            </a:r>
            <a:r>
              <a:rPr sz="1200" dirty="0"/>
              <a:t> </a:t>
            </a:r>
            <a:r>
              <a:rPr sz="1200" dirty="0" err="1"/>
              <a:t>energetico</a:t>
            </a:r>
            <a:r>
              <a:rPr sz="1200" dirty="0"/>
              <a:t> </a:t>
            </a:r>
            <a:r>
              <a:rPr sz="1200" dirty="0" err="1"/>
              <a:t>dei</a:t>
            </a:r>
            <a:r>
              <a:rPr sz="1200" dirty="0"/>
              <a:t> </a:t>
            </a:r>
            <a:r>
              <a:rPr sz="1200" dirty="0" err="1"/>
              <a:t>neuroni</a:t>
            </a:r>
            <a:r>
              <a:rPr sz="1200" dirty="0"/>
              <a:t> e alla </a:t>
            </a:r>
            <a:r>
              <a:rPr sz="1200" dirty="0" err="1"/>
              <a:t>trasmissione</a:t>
            </a:r>
            <a:r>
              <a:rPr sz="1200" dirty="0"/>
              <a:t> </a:t>
            </a:r>
            <a:r>
              <a:rPr sz="1200" dirty="0" err="1"/>
              <a:t>dei</a:t>
            </a:r>
            <a:r>
              <a:rPr sz="1200" dirty="0"/>
              <a:t> </a:t>
            </a:r>
            <a:r>
              <a:rPr sz="1200" dirty="0" err="1"/>
              <a:t>segnali</a:t>
            </a:r>
            <a:r>
              <a:rPr sz="1200" dirty="0"/>
              <a:t> </a:t>
            </a:r>
            <a:r>
              <a:rPr sz="1200" dirty="0" err="1"/>
              <a:t>nervosi</a:t>
            </a:r>
            <a:r>
              <a:rPr sz="1200" dirty="0"/>
              <a:t>.</a:t>
            </a:r>
          </a:p>
          <a:p>
            <a:r>
              <a:rPr dirty="0"/>
              <a:t>La </a:t>
            </a:r>
            <a:r>
              <a:rPr dirty="0" err="1"/>
              <a:t>cosa</a:t>
            </a:r>
            <a:r>
              <a:rPr dirty="0"/>
              <a:t> </a:t>
            </a:r>
            <a:r>
              <a:rPr dirty="0" err="1"/>
              <a:t>più</a:t>
            </a:r>
            <a:r>
              <a:rPr dirty="0"/>
              <a:t> </a:t>
            </a:r>
            <a:r>
              <a:rPr dirty="0" err="1"/>
              <a:t>importante</a:t>
            </a:r>
            <a:r>
              <a:rPr dirty="0"/>
              <a:t> è </a:t>
            </a:r>
            <a:r>
              <a:rPr dirty="0" err="1"/>
              <a:t>ricordare</a:t>
            </a:r>
            <a:r>
              <a:rPr dirty="0"/>
              <a:t> </a:t>
            </a:r>
            <a:r>
              <a:rPr dirty="0" err="1"/>
              <a:t>che</a:t>
            </a:r>
            <a:r>
              <a:rPr dirty="0"/>
              <a:t> </a:t>
            </a:r>
            <a:r>
              <a:rPr b="1" dirty="0"/>
              <a:t>la B1 </a:t>
            </a:r>
            <a:r>
              <a:rPr b="1" dirty="0" err="1"/>
              <a:t>permette</a:t>
            </a:r>
            <a:r>
              <a:rPr b="1" dirty="0"/>
              <a:t> </a:t>
            </a:r>
            <a:r>
              <a:rPr b="1" dirty="0" err="1"/>
              <a:t>agli</a:t>
            </a:r>
            <a:r>
              <a:rPr b="1" dirty="0"/>
              <a:t> </a:t>
            </a:r>
            <a:r>
              <a:rPr b="1" dirty="0" err="1"/>
              <a:t>enzimi</a:t>
            </a:r>
            <a:r>
              <a:rPr b="1" dirty="0"/>
              <a:t> di </a:t>
            </a:r>
            <a:r>
              <a:rPr b="1" dirty="0" err="1"/>
              <a:t>utilizzare</a:t>
            </a:r>
            <a:r>
              <a:rPr b="1" dirty="0"/>
              <a:t> </a:t>
            </a:r>
            <a:r>
              <a:rPr b="1" dirty="0" err="1"/>
              <a:t>correttamente</a:t>
            </a:r>
            <a:r>
              <a:rPr b="1" dirty="0"/>
              <a:t> </a:t>
            </a:r>
            <a:r>
              <a:rPr b="1" dirty="0" err="1"/>
              <a:t>i</a:t>
            </a:r>
            <a:r>
              <a:rPr b="1" dirty="0"/>
              <a:t> </a:t>
            </a:r>
            <a:r>
              <a:rPr b="1" dirty="0" err="1"/>
              <a:t>carboidrati</a:t>
            </a:r>
            <a:r>
              <a:rPr b="1" dirty="0"/>
              <a:t> per </a:t>
            </a:r>
            <a:r>
              <a:rPr b="1" dirty="0" err="1"/>
              <a:t>produrre</a:t>
            </a:r>
            <a:r>
              <a:rPr b="1" dirty="0"/>
              <a:t> </a:t>
            </a:r>
            <a:r>
              <a:rPr b="1" dirty="0" err="1"/>
              <a:t>energia</a:t>
            </a:r>
            <a:r>
              <a:rPr dirty="0"/>
              <a:t>, e </a:t>
            </a:r>
            <a:r>
              <a:rPr dirty="0" err="1"/>
              <a:t>questo</a:t>
            </a:r>
            <a:r>
              <a:rPr dirty="0"/>
              <a:t> è </a:t>
            </a:r>
            <a:r>
              <a:rPr dirty="0" err="1"/>
              <a:t>particolarmente</a:t>
            </a:r>
            <a:r>
              <a:rPr dirty="0"/>
              <a:t> </a:t>
            </a:r>
            <a:r>
              <a:rPr dirty="0" err="1"/>
              <a:t>importante</a:t>
            </a:r>
            <a:r>
              <a:rPr dirty="0"/>
              <a:t> per il </a:t>
            </a:r>
            <a:r>
              <a:rPr b="1" dirty="0" err="1"/>
              <a:t>cervello</a:t>
            </a:r>
            <a:r>
              <a:rPr b="1" dirty="0"/>
              <a:t> e </a:t>
            </a:r>
            <a:r>
              <a:rPr b="1" dirty="0" err="1"/>
              <a:t>i</a:t>
            </a:r>
            <a:r>
              <a:rPr b="1" dirty="0"/>
              <a:t> </a:t>
            </a:r>
            <a:r>
              <a:rPr b="1" dirty="0" err="1"/>
              <a:t>neuroni</a:t>
            </a:r>
            <a:r>
              <a:rPr dirty="0"/>
              <a:t>, </a:t>
            </a:r>
            <a:r>
              <a:rPr dirty="0" err="1"/>
              <a:t>che</a:t>
            </a:r>
            <a:r>
              <a:rPr dirty="0"/>
              <a:t> </a:t>
            </a:r>
            <a:r>
              <a:rPr dirty="0" err="1"/>
              <a:t>hanno</a:t>
            </a:r>
            <a:r>
              <a:rPr dirty="0"/>
              <a:t> </a:t>
            </a:r>
            <a:r>
              <a:rPr dirty="0" err="1"/>
              <a:t>un'elevata</a:t>
            </a:r>
            <a:r>
              <a:rPr dirty="0"/>
              <a:t> </a:t>
            </a:r>
            <a:r>
              <a:rPr dirty="0" err="1"/>
              <a:t>richiesta</a:t>
            </a:r>
            <a:r>
              <a:rPr dirty="0"/>
              <a:t> </a:t>
            </a:r>
            <a:r>
              <a:rPr dirty="0" err="1"/>
              <a:t>energetica</a:t>
            </a:r>
            <a:r>
              <a:rPr dirty="0"/>
              <a:t>.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a:lnSpc>
                <a:spcPct val="100000"/>
              </a:lnSpc>
              <a:spcBef>
                <a:spcPts val="0"/>
              </a:spcBef>
              <a:spcAft>
                <a:spcPts val="0"/>
              </a:spcAft>
              <a:buClrTx/>
              <a:buSzTx/>
              <a:buFontTx/>
              <a:buNone/>
            </a:pPr>
            <a:r>
              <a:rPr sz="1200" dirty="0"/>
              <a:t>Il deficit di </a:t>
            </a:r>
            <a:r>
              <a:rPr sz="1200" dirty="0" err="1"/>
              <a:t>tiamina</a:t>
            </a:r>
            <a:r>
              <a:rPr lang="it-IT" sz="1200" dirty="0"/>
              <a:t> è un’alterazione nutrizionale molto pericolosa e</a:t>
            </a:r>
            <a:r>
              <a:rPr sz="1200" dirty="0"/>
              <a:t> </a:t>
            </a:r>
            <a:r>
              <a:rPr sz="1200" dirty="0" err="1"/>
              <a:t>può</a:t>
            </a:r>
            <a:r>
              <a:rPr sz="1200" dirty="0"/>
              <a:t> </a:t>
            </a:r>
            <a:r>
              <a:rPr sz="1200" dirty="0" err="1"/>
              <a:t>verificarsi</a:t>
            </a:r>
            <a:r>
              <a:rPr sz="1200" dirty="0"/>
              <a:t> dopo ogni </a:t>
            </a:r>
            <a:r>
              <a:rPr sz="1200" dirty="0" err="1"/>
              <a:t>intervento</a:t>
            </a:r>
            <a:r>
              <a:rPr sz="1200" dirty="0"/>
              <a:t> </a:t>
            </a:r>
            <a:r>
              <a:rPr sz="1200" dirty="0" err="1"/>
              <a:t>bariatrico</a:t>
            </a:r>
            <a:r>
              <a:rPr sz="1200" dirty="0"/>
              <a:t>, </a:t>
            </a:r>
            <a:r>
              <a:rPr sz="1200" dirty="0" err="1"/>
              <a:t>anche</a:t>
            </a:r>
            <a:r>
              <a:rPr sz="1200" dirty="0"/>
              <a:t> non </a:t>
            </a:r>
            <a:r>
              <a:rPr sz="1200" dirty="0" err="1"/>
              <a:t>demolitivo</a:t>
            </a:r>
            <a:r>
              <a:rPr lang="it-IT" sz="1200" dirty="0"/>
              <a:t>, in considerazione delle limitate scorte organiche di questo micronutriente a seguito sia di un ridotto introito che di frequenti episodi di vomito.</a:t>
            </a:r>
          </a:p>
          <a:p>
            <a:r>
              <a:rPr lang="it-IT" dirty="0"/>
              <a:t>La tiamina è assorbita attraverso il duodeno prossimale e richiede un ambiente acido. Le carenze di tale vitamina sono dovute ad una diminuzione della secrezione di acido gastrico unitamente ad una riduzione dell’apporto giornaliero. Le riserve corporee si esauriscono nel giro di 2-3 settimane. La carenza di tiamina e le sue manifestazioni cliniche sono state osservate nei pazienti con vomito frequente o con rapido calo ponderale (&gt;7 kg/mese). </a:t>
            </a:r>
            <a:endParaRPr dirty="0"/>
          </a:p>
          <a:p>
            <a:r>
              <a:rPr dirty="0"/>
              <a:t>La </a:t>
            </a:r>
            <a:r>
              <a:rPr dirty="0" err="1"/>
              <a:t>carenza</a:t>
            </a:r>
            <a:r>
              <a:rPr dirty="0"/>
              <a:t> di </a:t>
            </a:r>
            <a:r>
              <a:rPr b="1" dirty="0" err="1"/>
              <a:t>tiamina</a:t>
            </a:r>
            <a:r>
              <a:rPr dirty="0"/>
              <a:t>, </a:t>
            </a:r>
            <a:r>
              <a:rPr dirty="0" err="1"/>
              <a:t>conosciuta</a:t>
            </a:r>
            <a:r>
              <a:rPr dirty="0"/>
              <a:t> come </a:t>
            </a:r>
            <a:r>
              <a:rPr dirty="0" err="1"/>
              <a:t>encefalopatia</a:t>
            </a:r>
            <a:r>
              <a:rPr dirty="0"/>
              <a:t> di Wernicke o beriberi,</a:t>
            </a:r>
            <a:r>
              <a:rPr sz="1200" dirty="0"/>
              <a:t>. </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Nelle </a:t>
            </a:r>
            <a:r>
              <a:rPr dirty="0" err="1"/>
              <a:t>linee</a:t>
            </a:r>
            <a:r>
              <a:rPr dirty="0"/>
              <a:t> </a:t>
            </a:r>
            <a:r>
              <a:rPr dirty="0" err="1"/>
              <a:t>guida</a:t>
            </a:r>
            <a:r>
              <a:rPr dirty="0"/>
              <a:t> ERAS per la </a:t>
            </a:r>
            <a:r>
              <a:rPr dirty="0" err="1"/>
              <a:t>chirurgia</a:t>
            </a:r>
            <a:r>
              <a:rPr dirty="0"/>
              <a:t> </a:t>
            </a:r>
            <a:r>
              <a:rPr dirty="0" err="1"/>
              <a:t>bariatrica</a:t>
            </a:r>
            <a:r>
              <a:rPr dirty="0"/>
              <a:t> la </a:t>
            </a:r>
            <a:r>
              <a:rPr dirty="0" err="1"/>
              <a:t>gestione</a:t>
            </a:r>
            <a:r>
              <a:rPr dirty="0"/>
              <a:t> della </a:t>
            </a:r>
            <a:r>
              <a:rPr dirty="0" err="1"/>
              <a:t>vitamina</a:t>
            </a:r>
            <a:r>
              <a:rPr dirty="0"/>
              <a:t> B1 e delle sue </a:t>
            </a:r>
            <a:r>
              <a:rPr dirty="0" err="1"/>
              <a:t>carenze</a:t>
            </a:r>
            <a:r>
              <a:rPr dirty="0"/>
              <a:t> </a:t>
            </a:r>
            <a:r>
              <a:rPr dirty="0" err="1"/>
              <a:t>viene</a:t>
            </a:r>
            <a:r>
              <a:rPr dirty="0"/>
              <a:t> </a:t>
            </a:r>
            <a:r>
              <a:rPr dirty="0" err="1"/>
              <a:t>trattata</a:t>
            </a:r>
            <a:r>
              <a:rPr dirty="0"/>
              <a:t> in 2 </a:t>
            </a:r>
            <a:r>
              <a:rPr dirty="0" err="1"/>
              <a:t>momenti</a:t>
            </a:r>
            <a:r>
              <a:rPr dirty="0"/>
              <a:t> </a:t>
            </a:r>
            <a:r>
              <a:rPr dirty="0" err="1"/>
              <a:t>specifici</a:t>
            </a:r>
            <a:r>
              <a:rPr dirty="0"/>
              <a:t> del </a:t>
            </a:r>
            <a:r>
              <a:rPr dirty="0" err="1"/>
              <a:t>percorso</a:t>
            </a:r>
            <a:r>
              <a:rPr dirty="0"/>
              <a:t> </a:t>
            </a:r>
            <a:r>
              <a:rPr dirty="0" err="1"/>
              <a:t>perioperatorrio</a:t>
            </a:r>
            <a:r>
              <a:rPr dirty="0"/>
              <a:t>: </a:t>
            </a:r>
            <a:r>
              <a:rPr dirty="0" err="1"/>
              <a:t>nella</a:t>
            </a:r>
            <a:r>
              <a:rPr dirty="0"/>
              <a:t> </a:t>
            </a:r>
            <a:r>
              <a:rPr dirty="0" err="1"/>
              <a:t>fase</a:t>
            </a:r>
            <a:r>
              <a:rPr dirty="0"/>
              <a:t> di </a:t>
            </a:r>
            <a:r>
              <a:rPr dirty="0" err="1"/>
              <a:t>preabilitazione</a:t>
            </a:r>
            <a:r>
              <a:rPr dirty="0"/>
              <a:t>/</a:t>
            </a:r>
            <a:r>
              <a:rPr dirty="0" err="1"/>
              <a:t>valutazione</a:t>
            </a:r>
            <a:r>
              <a:rPr dirty="0"/>
              <a:t> </a:t>
            </a:r>
            <a:r>
              <a:rPr dirty="0" err="1"/>
              <a:t>preoperatoria</a:t>
            </a:r>
            <a:r>
              <a:rPr dirty="0"/>
              <a:t> e </a:t>
            </a:r>
            <a:r>
              <a:rPr dirty="0" err="1"/>
              <a:t>nella</a:t>
            </a:r>
            <a:r>
              <a:rPr dirty="0"/>
              <a:t> </a:t>
            </a:r>
            <a:r>
              <a:rPr dirty="0" err="1"/>
              <a:t>fase</a:t>
            </a:r>
            <a:r>
              <a:rPr dirty="0"/>
              <a:t> post </a:t>
            </a:r>
            <a:r>
              <a:rPr dirty="0" err="1"/>
              <a:t>operatoria</a:t>
            </a:r>
            <a:r>
              <a:rPr dirty="0"/>
              <a:t> </a:t>
            </a:r>
            <a:r>
              <a:rPr dirty="0" err="1"/>
              <a:t>precoce</a:t>
            </a:r>
            <a:r>
              <a:rPr dirty="0"/>
              <a:t> e a </a:t>
            </a:r>
            <a:r>
              <a:rPr dirty="0" err="1"/>
              <a:t>lungo</a:t>
            </a:r>
            <a:r>
              <a:rPr dirty="0"/>
              <a:t> </a:t>
            </a:r>
            <a:r>
              <a:rPr dirty="0" err="1"/>
              <a:t>termine</a:t>
            </a:r>
            <a:r>
              <a:rPr dirty="0"/>
              <a:t> </a:t>
            </a:r>
            <a:endParaRPr b="1" dirty="0"/>
          </a:p>
          <a:p>
            <a:r>
              <a:rPr b="1" dirty="0" err="1"/>
              <a:t>Nutrizione</a:t>
            </a:r>
            <a:r>
              <a:rPr b="1" dirty="0"/>
              <a:t> </a:t>
            </a:r>
            <a:r>
              <a:rPr b="1" dirty="0" err="1"/>
              <a:t>postoperatoria</a:t>
            </a:r>
            <a:endParaRPr dirty="0"/>
          </a:p>
          <a:p>
            <a:r>
              <a:rPr dirty="0"/>
              <a:t>Il 2022 </a:t>
            </a:r>
            <a:r>
              <a:rPr dirty="0" err="1"/>
              <a:t>amplia</a:t>
            </a:r>
            <a:r>
              <a:rPr dirty="0"/>
              <a:t> il focus: non solo </a:t>
            </a:r>
            <a:r>
              <a:rPr dirty="0" err="1"/>
              <a:t>introduzione</a:t>
            </a:r>
            <a:r>
              <a:rPr dirty="0"/>
              <a:t> </a:t>
            </a:r>
            <a:r>
              <a:rPr dirty="0" err="1"/>
              <a:t>precoce</a:t>
            </a:r>
            <a:r>
              <a:rPr dirty="0"/>
              <a:t> </a:t>
            </a:r>
            <a:r>
              <a:rPr dirty="0" err="1"/>
              <a:t>dei</a:t>
            </a:r>
            <a:r>
              <a:rPr dirty="0"/>
              <a:t> </a:t>
            </a:r>
            <a:r>
              <a:rPr dirty="0" err="1"/>
              <a:t>liquidi</a:t>
            </a:r>
            <a:r>
              <a:rPr dirty="0"/>
              <a:t>, ma </a:t>
            </a:r>
            <a:r>
              <a:rPr dirty="0" err="1"/>
              <a:t>valutazione</a:t>
            </a:r>
            <a:r>
              <a:rPr dirty="0"/>
              <a:t> </a:t>
            </a:r>
            <a:r>
              <a:rPr dirty="0" err="1"/>
              <a:t>nutrizionale</a:t>
            </a:r>
            <a:r>
              <a:rPr dirty="0"/>
              <a:t> e </a:t>
            </a:r>
            <a:r>
              <a:rPr dirty="0" err="1"/>
              <a:t>dietetica</a:t>
            </a:r>
            <a:r>
              <a:rPr dirty="0"/>
              <a:t> completa, </a:t>
            </a:r>
            <a:r>
              <a:rPr dirty="0" err="1"/>
              <a:t>attenzione</a:t>
            </a:r>
            <a:r>
              <a:rPr dirty="0"/>
              <a:t> ai macro- e </a:t>
            </a:r>
            <a:r>
              <a:rPr dirty="0" err="1"/>
              <a:t>micronutrienti</a:t>
            </a:r>
            <a:r>
              <a:rPr dirty="0"/>
              <a:t> e </a:t>
            </a:r>
            <a:r>
              <a:rPr dirty="0" err="1"/>
              <a:t>soprattutto</a:t>
            </a:r>
            <a:r>
              <a:rPr dirty="0"/>
              <a:t> al </a:t>
            </a:r>
            <a:r>
              <a:rPr dirty="0" err="1"/>
              <a:t>rischio</a:t>
            </a:r>
            <a:r>
              <a:rPr dirty="0"/>
              <a:t> di </a:t>
            </a:r>
            <a:r>
              <a:rPr b="1" dirty="0"/>
              <a:t>deficit di </a:t>
            </a:r>
            <a:r>
              <a:rPr b="1" dirty="0" err="1"/>
              <a:t>tiamina</a:t>
            </a:r>
            <a:r>
              <a:rPr dirty="0"/>
              <a:t> </a:t>
            </a:r>
            <a:r>
              <a:rPr dirty="0" err="1"/>
              <a:t>nel</a:t>
            </a:r>
            <a:r>
              <a:rPr dirty="0"/>
              <a:t> </a:t>
            </a:r>
            <a:r>
              <a:rPr dirty="0" err="1"/>
              <a:t>periodo</a:t>
            </a:r>
            <a:r>
              <a:rPr dirty="0"/>
              <a:t> </a:t>
            </a:r>
            <a:r>
              <a:rPr dirty="0" err="1"/>
              <a:t>postoperatorio</a:t>
            </a:r>
            <a:r>
              <a:rPr dirty="0"/>
              <a:t> </a:t>
            </a:r>
            <a:r>
              <a:rPr dirty="0" err="1"/>
              <a:t>precoce</a:t>
            </a:r>
            <a:r>
              <a:rPr dirty="0"/>
              <a:t>. </a:t>
            </a:r>
          </a:p>
          <a:p>
            <a:r>
              <a:rPr dirty="0"/>
              <a:t> </a:t>
            </a:r>
          </a:p>
          <a:p>
            <a:r>
              <a:rPr dirty="0"/>
              <a:t>Nella </a:t>
            </a:r>
            <a:r>
              <a:rPr dirty="0" err="1"/>
              <a:t>versione</a:t>
            </a:r>
            <a:r>
              <a:rPr dirty="0"/>
              <a:t> </a:t>
            </a:r>
            <a:r>
              <a:rPr b="1" dirty="0"/>
              <a:t>ERABS 2021</a:t>
            </a:r>
            <a:r>
              <a:rPr dirty="0"/>
              <a:t> </a:t>
            </a:r>
            <a:r>
              <a:rPr dirty="0" err="1"/>
              <a:t>viene</a:t>
            </a:r>
            <a:r>
              <a:rPr dirty="0"/>
              <a:t> </a:t>
            </a:r>
            <a:r>
              <a:rPr dirty="0" err="1"/>
              <a:t>aggiunta</a:t>
            </a:r>
            <a:r>
              <a:rPr dirty="0"/>
              <a:t>/</a:t>
            </a:r>
            <a:r>
              <a:rPr dirty="0" err="1"/>
              <a:t>rafforzata</a:t>
            </a:r>
            <a:r>
              <a:rPr dirty="0"/>
              <a:t> </a:t>
            </a:r>
            <a:r>
              <a:rPr dirty="0" err="1"/>
              <a:t>una</a:t>
            </a:r>
            <a:r>
              <a:rPr dirty="0"/>
              <a:t> </a:t>
            </a:r>
            <a:r>
              <a:rPr dirty="0" err="1"/>
              <a:t>raccomandazione</a:t>
            </a:r>
            <a:r>
              <a:rPr dirty="0"/>
              <a:t> </a:t>
            </a:r>
            <a:r>
              <a:rPr dirty="0" err="1"/>
              <a:t>specifica</a:t>
            </a:r>
            <a:r>
              <a:rPr dirty="0"/>
              <a:t>:</a:t>
            </a:r>
          </a:p>
          <a:p>
            <a:r>
              <a:rPr dirty="0" err="1"/>
              <a:t>pazienti</a:t>
            </a:r>
            <a:r>
              <a:rPr dirty="0"/>
              <a:t> e </a:t>
            </a:r>
            <a:r>
              <a:rPr dirty="0" err="1"/>
              <a:t>professionisti</a:t>
            </a:r>
            <a:r>
              <a:rPr dirty="0"/>
              <a:t> </a:t>
            </a:r>
            <a:r>
              <a:rPr dirty="0" err="1"/>
              <a:t>sanitari</a:t>
            </a:r>
            <a:r>
              <a:rPr dirty="0"/>
              <a:t> </a:t>
            </a:r>
            <a:r>
              <a:rPr dirty="0" err="1"/>
              <a:t>devono</a:t>
            </a:r>
            <a:r>
              <a:rPr dirty="0"/>
              <a:t> </a:t>
            </a:r>
            <a:r>
              <a:rPr dirty="0" err="1"/>
              <a:t>essere</a:t>
            </a:r>
            <a:r>
              <a:rPr dirty="0"/>
              <a:t> </a:t>
            </a:r>
            <a:r>
              <a:rPr dirty="0" err="1"/>
              <a:t>consapevoli</a:t>
            </a:r>
            <a:r>
              <a:rPr dirty="0"/>
              <a:t> del </a:t>
            </a:r>
            <a:r>
              <a:rPr b="1" dirty="0" err="1"/>
              <a:t>rischio</a:t>
            </a:r>
            <a:r>
              <a:rPr b="1" dirty="0"/>
              <a:t> di deficit di </a:t>
            </a:r>
            <a:r>
              <a:rPr b="1" dirty="0" err="1"/>
              <a:t>tiamina</a:t>
            </a:r>
            <a:r>
              <a:rPr b="1" dirty="0"/>
              <a:t>, </a:t>
            </a:r>
            <a:r>
              <a:rPr b="1" dirty="0" err="1"/>
              <a:t>soprattutto</a:t>
            </a:r>
            <a:r>
              <a:rPr b="1" dirty="0"/>
              <a:t> </a:t>
            </a:r>
            <a:r>
              <a:rPr b="1" dirty="0" err="1"/>
              <a:t>nel</a:t>
            </a:r>
            <a:r>
              <a:rPr b="1" dirty="0"/>
              <a:t> </a:t>
            </a:r>
            <a:r>
              <a:rPr b="1" dirty="0" err="1"/>
              <a:t>periodo</a:t>
            </a:r>
            <a:r>
              <a:rPr b="1" dirty="0"/>
              <a:t> </a:t>
            </a:r>
            <a:r>
              <a:rPr b="1" dirty="0" err="1"/>
              <a:t>postoperatorio</a:t>
            </a:r>
            <a:r>
              <a:rPr b="1" dirty="0"/>
              <a:t> </a:t>
            </a:r>
            <a:r>
              <a:rPr b="1" dirty="0" err="1"/>
              <a:t>precoce</a:t>
            </a:r>
            <a:r>
              <a:rPr dirty="0"/>
              <a:t>. </a:t>
            </a:r>
          </a:p>
          <a:p>
            <a:r>
              <a:rPr dirty="0"/>
              <a:t>Il </a:t>
            </a:r>
            <a:r>
              <a:rPr dirty="0" err="1"/>
              <a:t>livello</a:t>
            </a:r>
            <a:r>
              <a:rPr dirty="0"/>
              <a:t> di </a:t>
            </a:r>
            <a:r>
              <a:rPr dirty="0" err="1"/>
              <a:t>evidenza</a:t>
            </a:r>
            <a:r>
              <a:rPr dirty="0"/>
              <a:t> </a:t>
            </a:r>
            <a:r>
              <a:rPr dirty="0" err="1"/>
              <a:t>attribuito</a:t>
            </a:r>
            <a:r>
              <a:rPr dirty="0"/>
              <a:t> a </a:t>
            </a:r>
            <a:r>
              <a:rPr dirty="0" err="1"/>
              <a:t>questa</a:t>
            </a:r>
            <a:r>
              <a:rPr dirty="0"/>
              <a:t> </a:t>
            </a:r>
            <a:r>
              <a:rPr dirty="0" err="1"/>
              <a:t>raccomandazione</a:t>
            </a:r>
            <a:r>
              <a:rPr dirty="0"/>
              <a:t> è </a:t>
            </a:r>
            <a:r>
              <a:rPr b="1" dirty="0"/>
              <a:t>basso</a:t>
            </a:r>
            <a:r>
              <a:rPr dirty="0"/>
              <a:t>, ma la </a:t>
            </a:r>
            <a:r>
              <a:rPr b="1" dirty="0"/>
              <a:t>forza della </a:t>
            </a:r>
            <a:r>
              <a:rPr b="1" dirty="0" err="1"/>
              <a:t>raccomandazione</a:t>
            </a:r>
            <a:r>
              <a:rPr b="1" dirty="0"/>
              <a:t> è forte</a:t>
            </a:r>
            <a:r>
              <a:rPr dirty="0"/>
              <a:t>. </a:t>
            </a:r>
          </a:p>
          <a:p>
            <a:endParaRPr dirty="0"/>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Prevalenza</a:t>
            </a:r>
            <a:r>
              <a:rPr dirty="0"/>
              <a:t> di deficit di vit b1  Dopo la </a:t>
            </a:r>
            <a:r>
              <a:rPr dirty="0" err="1"/>
              <a:t>chirurgia</a:t>
            </a:r>
            <a:r>
              <a:rPr dirty="0"/>
              <a:t> </a:t>
            </a:r>
            <a:r>
              <a:rPr dirty="0" err="1"/>
              <a:t>bariatrica</a:t>
            </a:r>
            <a:endParaRPr baseline="0" dirty="0"/>
          </a:p>
          <a:p>
            <a:pPr marL="0" marR="0" indent="0" algn="l" defTabSz="914400">
              <a:lnSpc>
                <a:spcPct val="100000"/>
              </a:lnSpc>
              <a:spcBef>
                <a:spcPts val="0"/>
              </a:spcBef>
              <a:spcAft>
                <a:spcPts val="0"/>
              </a:spcAft>
              <a:buClrTx/>
              <a:buSzTx/>
              <a:buFontTx/>
              <a:buNone/>
            </a:pPr>
            <a:r>
              <a:rPr sz="1200" dirty="0"/>
              <a:t>La review </a:t>
            </a:r>
            <a:r>
              <a:rPr sz="1200" dirty="0" err="1"/>
              <a:t>osserva</a:t>
            </a:r>
            <a:r>
              <a:rPr sz="1200" dirty="0"/>
              <a:t> </a:t>
            </a:r>
            <a:r>
              <a:rPr sz="1200" dirty="0" err="1"/>
              <a:t>una</a:t>
            </a:r>
            <a:r>
              <a:rPr sz="1200" dirty="0"/>
              <a:t> </a:t>
            </a:r>
            <a:r>
              <a:rPr sz="1200" dirty="0" err="1"/>
              <a:t>prevalenza</a:t>
            </a:r>
            <a:r>
              <a:rPr sz="1200" dirty="0"/>
              <a:t> di deficit </a:t>
            </a:r>
            <a:r>
              <a:rPr sz="1200" dirty="0" err="1"/>
              <a:t>generalmente</a:t>
            </a:r>
            <a:r>
              <a:rPr sz="1200" dirty="0"/>
              <a:t> </a:t>
            </a:r>
            <a:r>
              <a:rPr sz="1200" b="1" dirty="0" err="1"/>
              <a:t>più</a:t>
            </a:r>
            <a:r>
              <a:rPr sz="1200" b="1" dirty="0"/>
              <a:t> </a:t>
            </a:r>
            <a:r>
              <a:rPr sz="1200" b="1" dirty="0" err="1"/>
              <a:t>elevata</a:t>
            </a:r>
            <a:r>
              <a:rPr sz="1200" b="1" dirty="0"/>
              <a:t> dopo RYGB rispetto alla sleeve gastrectomy (SG)</a:t>
            </a:r>
            <a:r>
              <a:rPr sz="1200" dirty="0"/>
              <a:t>, </a:t>
            </a:r>
            <a:r>
              <a:rPr sz="1200" dirty="0" err="1"/>
              <a:t>coerentemente</a:t>
            </a:r>
            <a:r>
              <a:rPr sz="1200" dirty="0"/>
              <a:t> con il </a:t>
            </a:r>
            <a:r>
              <a:rPr sz="1200" dirty="0" err="1"/>
              <a:t>fatto</a:t>
            </a:r>
            <a:r>
              <a:rPr sz="1200" dirty="0"/>
              <a:t> </a:t>
            </a:r>
            <a:r>
              <a:rPr sz="1200" dirty="0" err="1"/>
              <a:t>che</a:t>
            </a:r>
            <a:r>
              <a:rPr sz="1200" dirty="0"/>
              <a:t> il RYGB </a:t>
            </a:r>
            <a:r>
              <a:rPr sz="1200" dirty="0" err="1"/>
              <a:t>modifica</a:t>
            </a:r>
            <a:r>
              <a:rPr sz="1200" dirty="0"/>
              <a:t> </a:t>
            </a:r>
            <a:r>
              <a:rPr sz="1200" dirty="0" err="1"/>
              <a:t>maggiormente</a:t>
            </a:r>
            <a:r>
              <a:rPr sz="1200" dirty="0"/>
              <a:t> il </a:t>
            </a:r>
            <a:r>
              <a:rPr sz="1200" dirty="0" err="1"/>
              <a:t>percorso</a:t>
            </a:r>
            <a:r>
              <a:rPr sz="1200" dirty="0"/>
              <a:t> </a:t>
            </a:r>
            <a:r>
              <a:rPr sz="1200" dirty="0" err="1"/>
              <a:t>intestinale</a:t>
            </a:r>
            <a:r>
              <a:rPr sz="1200" dirty="0"/>
              <a:t> e </a:t>
            </a:r>
            <a:r>
              <a:rPr sz="1200" dirty="0" err="1"/>
              <a:t>quindi</a:t>
            </a:r>
            <a:r>
              <a:rPr sz="1200" dirty="0"/>
              <a:t> </a:t>
            </a:r>
            <a:r>
              <a:rPr sz="1200" dirty="0" err="1"/>
              <a:t>può</a:t>
            </a:r>
            <a:r>
              <a:rPr sz="1200" dirty="0"/>
              <a:t> </a:t>
            </a:r>
            <a:r>
              <a:rPr sz="1200" dirty="0" err="1"/>
              <a:t>influenzare</a:t>
            </a:r>
            <a:r>
              <a:rPr sz="1200" dirty="0"/>
              <a:t> </a:t>
            </a:r>
            <a:r>
              <a:rPr sz="1200" dirty="0" err="1"/>
              <a:t>l'assorbimento</a:t>
            </a:r>
            <a:r>
              <a:rPr sz="1200" dirty="0"/>
              <a:t> della </a:t>
            </a:r>
            <a:r>
              <a:rPr sz="1200" dirty="0" err="1"/>
              <a:t>tiamina</a:t>
            </a:r>
            <a:r>
              <a:rPr sz="1200" dirty="0"/>
              <a:t>.</a:t>
            </a:r>
          </a:p>
          <a:p>
            <a:endParaRPr baseline="0" dirty="0"/>
          </a:p>
          <a:p>
            <a:r>
              <a:rPr dirty="0" err="1"/>
              <a:t>Inserire</a:t>
            </a:r>
            <a:r>
              <a:rPr dirty="0"/>
              <a:t> 3% a 2 anni</a:t>
            </a:r>
          </a:p>
          <a:p>
            <a:pPr marL="0" marR="0" indent="0" algn="l" defTabSz="914400">
              <a:lnSpc>
                <a:spcPct val="100000"/>
              </a:lnSpc>
              <a:spcBef>
                <a:spcPts val="0"/>
              </a:spcBef>
              <a:spcAft>
                <a:spcPts val="0"/>
              </a:spcAft>
              <a:buClrTx/>
              <a:buSzTx/>
              <a:buFontTx/>
              <a:buNone/>
            </a:pPr>
            <a:r>
              <a:rPr dirty="0"/>
              <a:t>Karimi </a:t>
            </a:r>
            <a:r>
              <a:rPr dirty="0" err="1"/>
              <a:t>Behnagh</a:t>
            </a:r>
            <a:r>
              <a:rPr dirty="0"/>
              <a:t> A, et al. </a:t>
            </a:r>
            <a:r>
              <a:rPr dirty="0" err="1"/>
              <a:t>Obes</a:t>
            </a:r>
            <a:r>
              <a:rPr dirty="0"/>
              <a:t> Surg. 2024;34:653–665. PMID 38095772.</a:t>
            </a:r>
            <a:r>
              <a:rPr sz="1200" dirty="0">
                <a:solidFill>
                  <a:srgbClr val="102A43"/>
                </a:solidFill>
              </a:rPr>
              <a:t> </a:t>
            </a:r>
          </a:p>
          <a:p>
            <a:pPr marL="0" marR="0" indent="0" algn="l" defTabSz="914400">
              <a:lnSpc>
                <a:spcPct val="100000"/>
              </a:lnSpc>
              <a:spcBef>
                <a:spcPts val="0"/>
              </a:spcBef>
              <a:spcAft>
                <a:spcPts val="0"/>
              </a:spcAft>
              <a:buClrTx/>
              <a:buSzTx/>
              <a:buFontTx/>
              <a:buNone/>
            </a:pPr>
            <a:r>
              <a:rPr sz="1200" dirty="0">
                <a:solidFill>
                  <a:srgbClr val="102A43"/>
                </a:solidFill>
              </a:rPr>
              <a:t>Finestra </a:t>
            </a:r>
            <a:r>
              <a:rPr sz="1200" dirty="0" err="1">
                <a:solidFill>
                  <a:srgbClr val="102A43"/>
                </a:solidFill>
              </a:rPr>
              <a:t>decisiva</a:t>
            </a:r>
            <a:r>
              <a:rPr sz="1200" dirty="0">
                <a:solidFill>
                  <a:srgbClr val="102A43"/>
                </a:solidFill>
              </a:rPr>
              <a:t>: prime </a:t>
            </a:r>
            <a:r>
              <a:rPr sz="1200" dirty="0" err="1">
                <a:solidFill>
                  <a:srgbClr val="102A43"/>
                </a:solidFill>
              </a:rPr>
              <a:t>settimane</a:t>
            </a:r>
            <a:r>
              <a:rPr sz="1200" dirty="0">
                <a:solidFill>
                  <a:srgbClr val="102A43"/>
                </a:solidFill>
              </a:rPr>
              <a:t> e </a:t>
            </a:r>
            <a:r>
              <a:rPr sz="1200" dirty="0" err="1">
                <a:solidFill>
                  <a:srgbClr val="102A43"/>
                </a:solidFill>
              </a:rPr>
              <a:t>primi</a:t>
            </a:r>
            <a:r>
              <a:rPr sz="1200" dirty="0">
                <a:solidFill>
                  <a:srgbClr val="102A43"/>
                </a:solidFill>
              </a:rPr>
              <a:t> </a:t>
            </a:r>
            <a:r>
              <a:rPr sz="1200" dirty="0" err="1">
                <a:solidFill>
                  <a:srgbClr val="102A43"/>
                </a:solidFill>
              </a:rPr>
              <a:t>mesi</a:t>
            </a:r>
            <a:endParaRPr sz="1200" dirty="0">
              <a:solidFill>
                <a:srgbClr val="102A43"/>
              </a:solidFill>
            </a:endParaRP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Stenberg E, et al. World J Surg. 2022;46:729–751.</a:t>
            </a:r>
          </a:p>
          <a:p>
            <a:r>
              <a:t>Bahardoust M, et al. Obes Surg. 2022;32:3104–3112.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Bahardoust M, et al. Obes Surg. 2022;32:3104–3112.</a:t>
            </a:r>
          </a:p>
          <a:p>
            <a:r>
              <a:t>Oudman E, et al. Obes Surg. 2018;28:2065–2068.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Oudman E, et al. Obes Surg. 2018;28:2065–2068. PMID 29693218.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Karimi Behnagh A, et al. Obes Surg. 2024;34:653–665.</a:t>
            </a:r>
          </a:p>
          <a:p>
            <a:r>
              <a:t>Bahardoust M, et al. Obes Surg. 2022;32:3104–3112.</a:t>
            </a:r>
          </a:p>
          <a:p>
            <a:r>
              <a:t>Oudman E, et al. Obes Surg. 2018;28:2065–2068.</a:t>
            </a:r>
          </a:p>
          <a:p>
            <a:r>
              <a:t>Stenberg E, et al. World J Surg. 2022;46:729–751.</a:t>
            </a:r>
          </a:p>
          <a:p>
            <a:r>
              <a:t>Patterson E, et al. Surg Obes Relat Dis. 2025;21:707–718.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Si raccomanda un attento monitoraggio laboratoristico</a:t>
            </a:r>
          </a:p>
          <a:p>
            <a:r>
              <a:t>[Sources]</a:t>
            </a:r>
          </a:p>
          <a:p>
            <a:r>
              <a:t>Whitfield KC, et al. Ann N Y Acad Sci. 2018;1430:3–43. PMID 30151974.</a:t>
            </a:r>
          </a:p>
          <a:p>
            <a:r>
              <a:t>Patterson E, et al. Surg Obes Relat Dis. 2025;21:707–718. PMID 40345894.</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b="1" dirty="0"/>
              <a:t>“Chi </a:t>
            </a:r>
            <a:r>
              <a:rPr b="1" dirty="0" err="1"/>
              <a:t>intercetta</a:t>
            </a:r>
            <a:r>
              <a:rPr b="1" dirty="0"/>
              <a:t> il </a:t>
            </a:r>
            <a:r>
              <a:rPr b="1" dirty="0" err="1"/>
              <a:t>rischio</a:t>
            </a:r>
            <a:r>
              <a:rPr b="1" dirty="0"/>
              <a:t>?”</a:t>
            </a:r>
            <a:endParaRPr dirty="0"/>
          </a:p>
          <a:p>
            <a:r>
              <a:rPr dirty="0"/>
              <a:t>Il </a:t>
            </a:r>
            <a:r>
              <a:rPr dirty="0" err="1"/>
              <a:t>dietista</a:t>
            </a:r>
            <a:r>
              <a:rPr dirty="0"/>
              <a:t> </a:t>
            </a:r>
            <a:r>
              <a:rPr dirty="0" err="1"/>
              <a:t>può</a:t>
            </a:r>
            <a:r>
              <a:rPr dirty="0"/>
              <a:t> </a:t>
            </a:r>
            <a:r>
              <a:rPr dirty="0" err="1"/>
              <a:t>identificare</a:t>
            </a:r>
            <a:r>
              <a:rPr dirty="0"/>
              <a:t>:</a:t>
            </a:r>
          </a:p>
          <a:p>
            <a:pPr lvl="0">
              <a:buNone/>
            </a:pPr>
            <a:r>
              <a:rPr dirty="0" err="1"/>
              <a:t>vomito</a:t>
            </a:r>
            <a:r>
              <a:rPr dirty="0"/>
              <a:t>/nausea;</a:t>
            </a:r>
          </a:p>
          <a:p>
            <a:pPr lvl="0">
              <a:buNone/>
            </a:pPr>
            <a:r>
              <a:rPr dirty="0" err="1"/>
              <a:t>riduzione</a:t>
            </a:r>
            <a:r>
              <a:rPr dirty="0"/>
              <a:t> </a:t>
            </a:r>
            <a:r>
              <a:rPr dirty="0" err="1"/>
              <a:t>dell'intake</a:t>
            </a:r>
            <a:r>
              <a:rPr dirty="0"/>
              <a:t>;</a:t>
            </a:r>
          </a:p>
          <a:p>
            <a:pPr lvl="0">
              <a:buNone/>
            </a:pPr>
            <a:r>
              <a:rPr dirty="0" err="1"/>
              <a:t>perdita</a:t>
            </a:r>
            <a:r>
              <a:rPr dirty="0"/>
              <a:t> </a:t>
            </a:r>
            <a:r>
              <a:rPr dirty="0" err="1"/>
              <a:t>ponderale</a:t>
            </a:r>
            <a:r>
              <a:rPr dirty="0"/>
              <a:t> </a:t>
            </a:r>
            <a:r>
              <a:rPr dirty="0" err="1"/>
              <a:t>rapida</a:t>
            </a:r>
            <a:r>
              <a:rPr dirty="0"/>
              <a:t>;</a:t>
            </a:r>
          </a:p>
          <a:p>
            <a:pPr lvl="0">
              <a:buNone/>
            </a:pPr>
            <a:r>
              <a:rPr dirty="0" err="1"/>
              <a:t>scarsa</a:t>
            </a:r>
            <a:r>
              <a:rPr dirty="0"/>
              <a:t> </a:t>
            </a:r>
            <a:r>
              <a:rPr dirty="0" err="1"/>
              <a:t>aderenza</a:t>
            </a:r>
            <a:r>
              <a:rPr dirty="0"/>
              <a:t> alla </a:t>
            </a:r>
            <a:r>
              <a:rPr dirty="0" err="1"/>
              <a:t>supplementazione</a:t>
            </a:r>
            <a:r>
              <a:rPr dirty="0"/>
              <a:t>;</a:t>
            </a:r>
          </a:p>
          <a:p>
            <a:pPr lvl="0">
              <a:buNone/>
            </a:pPr>
            <a:r>
              <a:rPr dirty="0" err="1"/>
              <a:t>malnutrizione</a:t>
            </a:r>
            <a:r>
              <a:rPr dirty="0"/>
              <a:t>;</a:t>
            </a:r>
          </a:p>
          <a:p>
            <a:pPr lvl="0">
              <a:buNone/>
            </a:pPr>
            <a:r>
              <a:rPr dirty="0" err="1"/>
              <a:t>precedenti</a:t>
            </a:r>
            <a:r>
              <a:rPr dirty="0"/>
              <a:t> deficit;</a:t>
            </a:r>
          </a:p>
          <a:p>
            <a:pPr lvl="0">
              <a:buNone/>
            </a:pPr>
            <a:r>
              <a:rPr dirty="0" err="1"/>
              <a:t>impossibilità</a:t>
            </a:r>
            <a:r>
              <a:rPr dirty="0"/>
              <a:t> a </a:t>
            </a:r>
            <a:r>
              <a:rPr dirty="0" err="1"/>
              <a:t>raggiungere</a:t>
            </a:r>
            <a:r>
              <a:rPr dirty="0"/>
              <a:t> </a:t>
            </a:r>
            <a:r>
              <a:rPr dirty="0" err="1"/>
              <a:t>l'introito</a:t>
            </a:r>
            <a:r>
              <a:rPr dirty="0"/>
              <a:t> </a:t>
            </a:r>
            <a:r>
              <a:rPr dirty="0" err="1"/>
              <a:t>previsto</a:t>
            </a:r>
            <a:r>
              <a:rPr dirty="0"/>
              <a:t>;</a:t>
            </a:r>
          </a:p>
          <a:p>
            <a:pPr lvl="0">
              <a:buNone/>
            </a:pPr>
            <a:r>
              <a:rPr dirty="0" err="1"/>
              <a:t>sintomi</a:t>
            </a:r>
            <a:r>
              <a:rPr dirty="0"/>
              <a:t> </a:t>
            </a:r>
            <a:r>
              <a:rPr dirty="0" err="1"/>
              <a:t>aspecifici</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solidFill>
                  <a:srgbClr val="5D6B78"/>
                </a:solidFill>
              </a:rPr>
              <a:t>Una </a:t>
            </a:r>
            <a:r>
              <a:rPr dirty="0" err="1">
                <a:solidFill>
                  <a:srgbClr val="5D6B78"/>
                </a:solidFill>
              </a:rPr>
              <a:t>strategia</a:t>
            </a:r>
            <a:r>
              <a:rPr dirty="0">
                <a:solidFill>
                  <a:srgbClr val="5D6B78"/>
                </a:solidFill>
              </a:rPr>
              <a:t> </a:t>
            </a:r>
            <a:r>
              <a:rPr dirty="0" err="1">
                <a:solidFill>
                  <a:srgbClr val="5D6B78"/>
                </a:solidFill>
              </a:rPr>
              <a:t>analoga</a:t>
            </a:r>
            <a:r>
              <a:rPr dirty="0">
                <a:solidFill>
                  <a:srgbClr val="5D6B78"/>
                </a:solidFill>
              </a:rPr>
              <a:t> </a:t>
            </a:r>
            <a:r>
              <a:rPr dirty="0" err="1">
                <a:solidFill>
                  <a:srgbClr val="5D6B78"/>
                </a:solidFill>
              </a:rPr>
              <a:t>dovrebbe</a:t>
            </a:r>
            <a:r>
              <a:rPr dirty="0">
                <a:solidFill>
                  <a:srgbClr val="5D6B78"/>
                </a:solidFill>
              </a:rPr>
              <a:t> </a:t>
            </a:r>
            <a:r>
              <a:rPr dirty="0" err="1">
                <a:solidFill>
                  <a:srgbClr val="5D6B78"/>
                </a:solidFill>
              </a:rPr>
              <a:t>essere</a:t>
            </a:r>
            <a:r>
              <a:rPr dirty="0">
                <a:solidFill>
                  <a:srgbClr val="5D6B78"/>
                </a:solidFill>
              </a:rPr>
              <a:t> </a:t>
            </a:r>
            <a:r>
              <a:rPr dirty="0" err="1">
                <a:solidFill>
                  <a:srgbClr val="5D6B78"/>
                </a:solidFill>
              </a:rPr>
              <a:t>adottata</a:t>
            </a:r>
            <a:r>
              <a:rPr dirty="0">
                <a:solidFill>
                  <a:srgbClr val="5D6B78"/>
                </a:solidFill>
              </a:rPr>
              <a:t> per le </a:t>
            </a:r>
            <a:r>
              <a:rPr dirty="0" err="1">
                <a:solidFill>
                  <a:srgbClr val="5D6B78"/>
                </a:solidFill>
              </a:rPr>
              <a:t>donne</a:t>
            </a:r>
            <a:r>
              <a:rPr dirty="0">
                <a:solidFill>
                  <a:srgbClr val="5D6B78"/>
                </a:solidFill>
              </a:rPr>
              <a:t> in </a:t>
            </a:r>
            <a:r>
              <a:rPr dirty="0" err="1">
                <a:solidFill>
                  <a:srgbClr val="5D6B78"/>
                </a:solidFill>
              </a:rPr>
              <a:t>gravidanza</a:t>
            </a:r>
            <a:r>
              <a:rPr dirty="0">
                <a:solidFill>
                  <a:srgbClr val="5D6B78"/>
                </a:solidFill>
              </a:rPr>
              <a:t> con </a:t>
            </a:r>
            <a:r>
              <a:rPr dirty="0" err="1">
                <a:solidFill>
                  <a:srgbClr val="5D6B78"/>
                </a:solidFill>
              </a:rPr>
              <a:t>anamnesi</a:t>
            </a:r>
            <a:r>
              <a:rPr dirty="0">
                <a:solidFill>
                  <a:srgbClr val="5D6B78"/>
                </a:solidFill>
              </a:rPr>
              <a:t> di </a:t>
            </a:r>
            <a:r>
              <a:rPr dirty="0" err="1">
                <a:solidFill>
                  <a:srgbClr val="5D6B78"/>
                </a:solidFill>
              </a:rPr>
              <a:t>chirurgia</a:t>
            </a:r>
            <a:r>
              <a:rPr dirty="0">
                <a:solidFill>
                  <a:srgbClr val="5D6B78"/>
                </a:solidFill>
              </a:rPr>
              <a:t> </a:t>
            </a:r>
            <a:r>
              <a:rPr dirty="0" err="1">
                <a:solidFill>
                  <a:srgbClr val="5D6B78"/>
                </a:solidFill>
              </a:rPr>
              <a:t>bariatrica</a:t>
            </a:r>
            <a:r>
              <a:rPr dirty="0">
                <a:solidFill>
                  <a:srgbClr val="5D6B78"/>
                </a:solidFill>
              </a:rPr>
              <a:t> </a:t>
            </a:r>
            <a:r>
              <a:rPr dirty="0" err="1">
                <a:solidFill>
                  <a:srgbClr val="5D6B78"/>
                </a:solidFill>
              </a:rPr>
              <a:t>durante</a:t>
            </a:r>
            <a:r>
              <a:rPr dirty="0">
                <a:solidFill>
                  <a:srgbClr val="5D6B78"/>
                </a:solidFill>
              </a:rPr>
              <a:t> il primo </a:t>
            </a:r>
            <a:r>
              <a:rPr dirty="0" err="1">
                <a:solidFill>
                  <a:srgbClr val="5D6B78"/>
                </a:solidFill>
              </a:rPr>
              <a:t>trimestre</a:t>
            </a:r>
            <a:endParaRPr dirty="0">
              <a:solidFill>
                <a:srgbClr val="5D6B78"/>
              </a:solidFill>
            </a:endParaRPr>
          </a:p>
          <a:p>
            <a:r>
              <a:rPr dirty="0"/>
              <a:t> </a:t>
            </a:r>
          </a:p>
          <a:p>
            <a:endParaRPr dirty="0"/>
          </a:p>
          <a:p>
            <a:r>
              <a:rPr dirty="0"/>
              <a:t>[Sources]</a:t>
            </a:r>
          </a:p>
          <a:p>
            <a:r>
              <a:rPr dirty="0"/>
              <a:t>Karimi </a:t>
            </a:r>
            <a:r>
              <a:rPr dirty="0" err="1"/>
              <a:t>Behnagh</a:t>
            </a:r>
            <a:r>
              <a:rPr dirty="0"/>
              <a:t> A, et al. </a:t>
            </a:r>
            <a:r>
              <a:rPr dirty="0" err="1"/>
              <a:t>Obes</a:t>
            </a:r>
            <a:r>
              <a:rPr dirty="0"/>
              <a:t> Surg. 2024;34:653–665. PMID 38095772.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Viene</a:t>
            </a:r>
            <a:r>
              <a:rPr dirty="0"/>
              <a:t> </a:t>
            </a:r>
            <a:r>
              <a:rPr dirty="0" err="1"/>
              <a:t>riportata</a:t>
            </a:r>
            <a:r>
              <a:rPr dirty="0"/>
              <a:t> la </a:t>
            </a:r>
            <a:r>
              <a:rPr dirty="0" err="1"/>
              <a:t>prevalenza</a:t>
            </a:r>
            <a:r>
              <a:rPr dirty="0"/>
              <a:t> della </a:t>
            </a:r>
            <a:r>
              <a:rPr dirty="0" err="1"/>
              <a:t>carenza</a:t>
            </a:r>
            <a:r>
              <a:rPr dirty="0"/>
              <a:t> di </a:t>
            </a:r>
            <a:r>
              <a:rPr dirty="0" err="1"/>
              <a:t>tiamina</a:t>
            </a:r>
            <a:r>
              <a:rPr dirty="0"/>
              <a:t> in </a:t>
            </a:r>
            <a:r>
              <a:rPr dirty="0" err="1"/>
              <a:t>donne</a:t>
            </a:r>
            <a:r>
              <a:rPr dirty="0"/>
              <a:t> in </a:t>
            </a:r>
            <a:r>
              <a:rPr u="sng" dirty="0" err="1"/>
              <a:t>gravidanza</a:t>
            </a:r>
            <a:r>
              <a:rPr dirty="0"/>
              <a:t> con </a:t>
            </a:r>
            <a:r>
              <a:rPr dirty="0" err="1"/>
              <a:t>anamnesi</a:t>
            </a:r>
            <a:r>
              <a:rPr dirty="0"/>
              <a:t> di </a:t>
            </a:r>
            <a:r>
              <a:rPr dirty="0" err="1"/>
              <a:t>chirurgia</a:t>
            </a:r>
            <a:r>
              <a:rPr dirty="0"/>
              <a:t> </a:t>
            </a:r>
            <a:r>
              <a:rPr dirty="0" err="1"/>
              <a:t>bariatrica</a:t>
            </a:r>
            <a:r>
              <a:rPr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Le linee guida ASMBS indicano</a:t>
            </a:r>
          </a:p>
          <a:p>
            <a:endParaRPr lang="it-IT" b="1" dirty="0"/>
          </a:p>
          <a:p>
            <a:r>
              <a:rPr b="1" dirty="0" err="1"/>
              <a:t>Profilassi</a:t>
            </a:r>
            <a:r>
              <a:rPr b="1" dirty="0"/>
              <a:t>:</a:t>
            </a:r>
            <a:r>
              <a:rPr dirty="0"/>
              <a:t> </a:t>
            </a:r>
            <a:r>
              <a:rPr b="1" dirty="0"/>
              <a:t>≥ 12 mg/die </a:t>
            </a:r>
            <a:r>
              <a:rPr b="1" dirty="0" err="1"/>
              <a:t>p</a:t>
            </a:r>
            <a:r>
              <a:rPr dirty="0" err="1"/>
              <a:t>referibilmente</a:t>
            </a:r>
            <a:r>
              <a:rPr dirty="0"/>
              <a:t> </a:t>
            </a:r>
            <a:r>
              <a:rPr b="1" dirty="0"/>
              <a:t>50–100 mg/die</a:t>
            </a:r>
            <a:endParaRPr dirty="0"/>
          </a:p>
          <a:p>
            <a:pPr lvl="0">
              <a:buNone/>
            </a:pPr>
            <a:r>
              <a:rPr b="1" dirty="0"/>
              <a:t>In </a:t>
            </a:r>
            <a:r>
              <a:rPr b="1" dirty="0" err="1"/>
              <a:t>caso</a:t>
            </a:r>
            <a:r>
              <a:rPr b="1" dirty="0"/>
              <a:t> di </a:t>
            </a:r>
            <a:r>
              <a:rPr b="1" dirty="0" err="1"/>
              <a:t>sospetto</a:t>
            </a:r>
            <a:r>
              <a:rPr b="1" dirty="0"/>
              <a:t> di </a:t>
            </a:r>
            <a:r>
              <a:rPr b="1" dirty="0" err="1"/>
              <a:t>carenza</a:t>
            </a:r>
            <a:r>
              <a:rPr b="1" dirty="0"/>
              <a:t> (</a:t>
            </a:r>
            <a:r>
              <a:rPr dirty="0" err="1"/>
              <a:t>vomito</a:t>
            </a:r>
            <a:r>
              <a:rPr dirty="0"/>
              <a:t> </a:t>
            </a:r>
            <a:r>
              <a:rPr dirty="0" err="1"/>
              <a:t>prolungato</a:t>
            </a:r>
            <a:r>
              <a:rPr dirty="0"/>
              <a:t>, </a:t>
            </a:r>
            <a:r>
              <a:rPr dirty="0" err="1"/>
              <a:t>scarso</a:t>
            </a:r>
            <a:r>
              <a:rPr dirty="0"/>
              <a:t> </a:t>
            </a:r>
            <a:r>
              <a:rPr dirty="0" err="1"/>
              <a:t>introito</a:t>
            </a:r>
            <a:r>
              <a:rPr dirty="0"/>
              <a:t>, </a:t>
            </a:r>
            <a:r>
              <a:rPr dirty="0" err="1"/>
              <a:t>rapido</a:t>
            </a:r>
            <a:r>
              <a:rPr dirty="0"/>
              <a:t> calo </a:t>
            </a:r>
            <a:r>
              <a:rPr dirty="0" err="1"/>
              <a:t>ponderale</a:t>
            </a:r>
            <a:r>
              <a:rPr dirty="0"/>
              <a:t>, </a:t>
            </a:r>
            <a:r>
              <a:rPr dirty="0" err="1"/>
              <a:t>neuropatia</a:t>
            </a:r>
            <a:r>
              <a:rPr dirty="0"/>
              <a:t>, </a:t>
            </a:r>
            <a:r>
              <a:rPr dirty="0" err="1"/>
              <a:t>alterazioni</a:t>
            </a:r>
            <a:r>
              <a:rPr dirty="0"/>
              <a:t> </a:t>
            </a:r>
            <a:r>
              <a:rPr dirty="0" err="1"/>
              <a:t>neurologiche</a:t>
            </a:r>
            <a:r>
              <a:rPr dirty="0"/>
              <a:t>): </a:t>
            </a:r>
            <a:r>
              <a:rPr b="1" dirty="0"/>
              <a:t>100 mg per </a:t>
            </a:r>
            <a:r>
              <a:rPr b="1" dirty="0" err="1"/>
              <a:t>os</a:t>
            </a:r>
            <a:r>
              <a:rPr b="1" dirty="0"/>
              <a:t> 2–3 volte/die</a:t>
            </a:r>
            <a:r>
              <a:rPr dirty="0"/>
              <a:t> </a:t>
            </a:r>
            <a:r>
              <a:rPr dirty="0" err="1"/>
              <a:t>fino</a:t>
            </a:r>
            <a:r>
              <a:rPr dirty="0"/>
              <a:t> alla </a:t>
            </a:r>
            <a:r>
              <a:rPr dirty="0" err="1"/>
              <a:t>risoluzione</a:t>
            </a:r>
            <a:r>
              <a:rPr dirty="0"/>
              <a:t> </a:t>
            </a:r>
            <a:r>
              <a:rPr dirty="0" err="1"/>
              <a:t>dei</a:t>
            </a:r>
            <a:r>
              <a:rPr dirty="0"/>
              <a:t> </a:t>
            </a:r>
            <a:r>
              <a:rPr dirty="0" err="1"/>
              <a:t>sintomi</a:t>
            </a:r>
            <a:endParaRPr dirty="0"/>
          </a:p>
          <a:p>
            <a:pPr lvl="0">
              <a:buNone/>
            </a:pPr>
            <a:r>
              <a:rPr dirty="0"/>
              <a:t>Nei </a:t>
            </a:r>
            <a:r>
              <a:rPr dirty="0" err="1"/>
              <a:t>quadri</a:t>
            </a:r>
            <a:r>
              <a:rPr dirty="0"/>
              <a:t> </a:t>
            </a:r>
            <a:r>
              <a:rPr dirty="0" err="1"/>
              <a:t>gravi</a:t>
            </a:r>
            <a:r>
              <a:rPr dirty="0"/>
              <a:t> le </a:t>
            </a:r>
            <a:r>
              <a:rPr dirty="0" err="1"/>
              <a:t>raccomandazioni</a:t>
            </a:r>
            <a:r>
              <a:rPr dirty="0"/>
              <a:t> ASMBS </a:t>
            </a:r>
            <a:r>
              <a:rPr dirty="0" err="1"/>
              <a:t>riportano</a:t>
            </a:r>
            <a:r>
              <a:rPr dirty="0"/>
              <a:t> </a:t>
            </a:r>
            <a:r>
              <a:rPr b="1" dirty="0"/>
              <a:t>200 mg EV 3 volte/die </a:t>
            </a:r>
          </a:p>
          <a:p>
            <a:pPr lvl="0">
              <a:buNone/>
            </a:pPr>
            <a:r>
              <a:rPr b="1" dirty="0" err="1"/>
              <a:t>fino</a:t>
            </a:r>
            <a:r>
              <a:rPr b="1" dirty="0"/>
              <a:t> a 500 mg EV 1–2 volte/die per 3–5 </a:t>
            </a:r>
            <a:r>
              <a:rPr b="1" dirty="0" err="1"/>
              <a:t>giorni</a:t>
            </a:r>
            <a:endParaRPr dirty="0"/>
          </a:p>
          <a:p>
            <a:pPr lvl="0">
              <a:buNone/>
            </a:pPr>
            <a:r>
              <a:rPr dirty="0"/>
              <a:t>Poi </a:t>
            </a:r>
            <a:r>
              <a:rPr b="1" dirty="0"/>
              <a:t>250 mg/die per 3–5 </a:t>
            </a:r>
            <a:r>
              <a:rPr b="1" dirty="0" err="1"/>
              <a:t>giorni</a:t>
            </a:r>
            <a:r>
              <a:rPr dirty="0"/>
              <a:t> o </a:t>
            </a:r>
            <a:r>
              <a:rPr dirty="0" err="1"/>
              <a:t>fino</a:t>
            </a:r>
            <a:r>
              <a:rPr dirty="0"/>
              <a:t> alla </a:t>
            </a:r>
            <a:r>
              <a:rPr dirty="0" err="1"/>
              <a:t>risoluzione</a:t>
            </a:r>
            <a:r>
              <a:rPr dirty="0"/>
              <a:t> </a:t>
            </a:r>
            <a:r>
              <a:rPr dirty="0" err="1"/>
              <a:t>dei</a:t>
            </a:r>
            <a:r>
              <a:rPr dirty="0"/>
              <a:t> </a:t>
            </a:r>
            <a:r>
              <a:rPr dirty="0" err="1"/>
              <a:t>sintomi</a:t>
            </a:r>
            <a:r>
              <a:rPr dirty="0"/>
              <a:t>, </a:t>
            </a:r>
            <a:r>
              <a:rPr dirty="0" err="1"/>
              <a:t>quindi</a:t>
            </a:r>
            <a:r>
              <a:rPr dirty="0"/>
              <a:t> 100 mg/die per </a:t>
            </a:r>
            <a:r>
              <a:rPr dirty="0" err="1"/>
              <a:t>os</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Nelle </a:t>
            </a:r>
            <a:r>
              <a:rPr dirty="0" err="1"/>
              <a:t>linee</a:t>
            </a:r>
            <a:r>
              <a:rPr dirty="0"/>
              <a:t> </a:t>
            </a:r>
            <a:r>
              <a:rPr dirty="0" err="1"/>
              <a:t>guida</a:t>
            </a:r>
            <a:r>
              <a:rPr dirty="0"/>
              <a:t> ERAS per la </a:t>
            </a:r>
            <a:r>
              <a:rPr dirty="0" err="1"/>
              <a:t>chirurgia</a:t>
            </a:r>
            <a:r>
              <a:rPr dirty="0"/>
              <a:t> </a:t>
            </a:r>
            <a:r>
              <a:rPr dirty="0" err="1"/>
              <a:t>bariatrica</a:t>
            </a:r>
            <a:r>
              <a:rPr dirty="0"/>
              <a:t> la </a:t>
            </a:r>
            <a:r>
              <a:rPr dirty="0" err="1"/>
              <a:t>gestione</a:t>
            </a:r>
            <a:r>
              <a:rPr dirty="0"/>
              <a:t> della </a:t>
            </a:r>
            <a:r>
              <a:rPr dirty="0" err="1"/>
              <a:t>vitamina</a:t>
            </a:r>
            <a:r>
              <a:rPr dirty="0"/>
              <a:t> B1 e delle sue </a:t>
            </a:r>
            <a:r>
              <a:rPr dirty="0" err="1"/>
              <a:t>carenze</a:t>
            </a:r>
            <a:r>
              <a:rPr dirty="0"/>
              <a:t> </a:t>
            </a:r>
            <a:r>
              <a:rPr dirty="0" err="1"/>
              <a:t>viene</a:t>
            </a:r>
            <a:r>
              <a:rPr dirty="0"/>
              <a:t> </a:t>
            </a:r>
            <a:r>
              <a:rPr dirty="0" err="1"/>
              <a:t>trattata</a:t>
            </a:r>
            <a:r>
              <a:rPr dirty="0"/>
              <a:t> in 2 </a:t>
            </a:r>
            <a:r>
              <a:rPr dirty="0" err="1"/>
              <a:t>momenti</a:t>
            </a:r>
            <a:r>
              <a:rPr dirty="0"/>
              <a:t> </a:t>
            </a:r>
            <a:r>
              <a:rPr dirty="0" err="1"/>
              <a:t>specifici</a:t>
            </a:r>
            <a:r>
              <a:rPr dirty="0"/>
              <a:t> del </a:t>
            </a:r>
            <a:r>
              <a:rPr dirty="0" err="1"/>
              <a:t>percorso</a:t>
            </a:r>
            <a:r>
              <a:rPr dirty="0"/>
              <a:t> </a:t>
            </a:r>
            <a:r>
              <a:rPr dirty="0" err="1"/>
              <a:t>perioperatorrio</a:t>
            </a:r>
            <a:r>
              <a:rPr dirty="0"/>
              <a:t>: </a:t>
            </a:r>
            <a:r>
              <a:rPr dirty="0" err="1"/>
              <a:t>nella</a:t>
            </a:r>
            <a:r>
              <a:rPr dirty="0"/>
              <a:t> </a:t>
            </a:r>
            <a:r>
              <a:rPr dirty="0" err="1"/>
              <a:t>fase</a:t>
            </a:r>
            <a:r>
              <a:rPr dirty="0"/>
              <a:t> di </a:t>
            </a:r>
            <a:r>
              <a:rPr dirty="0" err="1"/>
              <a:t>preabilitazione</a:t>
            </a:r>
            <a:r>
              <a:rPr dirty="0"/>
              <a:t>/</a:t>
            </a:r>
            <a:r>
              <a:rPr dirty="0" err="1"/>
              <a:t>valutazione</a:t>
            </a:r>
            <a:r>
              <a:rPr dirty="0"/>
              <a:t> </a:t>
            </a:r>
            <a:r>
              <a:rPr dirty="0" err="1"/>
              <a:t>preoperatoria</a:t>
            </a:r>
            <a:r>
              <a:rPr dirty="0"/>
              <a:t> e </a:t>
            </a:r>
            <a:r>
              <a:rPr dirty="0" err="1"/>
              <a:t>nella</a:t>
            </a:r>
            <a:r>
              <a:rPr dirty="0"/>
              <a:t> </a:t>
            </a:r>
            <a:r>
              <a:rPr dirty="0" err="1"/>
              <a:t>fase</a:t>
            </a:r>
            <a:r>
              <a:rPr dirty="0"/>
              <a:t> post </a:t>
            </a:r>
            <a:r>
              <a:rPr dirty="0" err="1"/>
              <a:t>operatoria</a:t>
            </a:r>
            <a:r>
              <a:rPr dirty="0"/>
              <a:t> </a:t>
            </a:r>
            <a:r>
              <a:rPr dirty="0" err="1"/>
              <a:t>precoce</a:t>
            </a:r>
            <a:r>
              <a:rPr dirty="0"/>
              <a:t> e a </a:t>
            </a:r>
            <a:r>
              <a:rPr dirty="0" err="1"/>
              <a:t>lungo</a:t>
            </a:r>
            <a:r>
              <a:rPr dirty="0"/>
              <a:t> </a:t>
            </a:r>
            <a:r>
              <a:rPr dirty="0" err="1"/>
              <a:t>termine</a:t>
            </a:r>
            <a:r>
              <a:rPr dirty="0"/>
              <a:t> </a:t>
            </a:r>
          </a:p>
          <a:p>
            <a:endParaRPr b="1" dirty="0"/>
          </a:p>
          <a:p>
            <a:r>
              <a:rPr b="1" dirty="0" err="1"/>
              <a:t>Nutrizione</a:t>
            </a:r>
            <a:r>
              <a:rPr b="1" dirty="0"/>
              <a:t> </a:t>
            </a:r>
            <a:r>
              <a:rPr b="1" dirty="0" err="1"/>
              <a:t>postoperatoria</a:t>
            </a:r>
            <a:endParaRPr dirty="0"/>
          </a:p>
          <a:p>
            <a:r>
              <a:rPr dirty="0"/>
              <a:t>Il 2022 </a:t>
            </a:r>
            <a:r>
              <a:rPr dirty="0" err="1"/>
              <a:t>amplia</a:t>
            </a:r>
            <a:r>
              <a:rPr dirty="0"/>
              <a:t> il focus: non solo </a:t>
            </a:r>
            <a:r>
              <a:rPr dirty="0" err="1"/>
              <a:t>introduzione</a:t>
            </a:r>
            <a:r>
              <a:rPr dirty="0"/>
              <a:t> </a:t>
            </a:r>
            <a:r>
              <a:rPr dirty="0" err="1"/>
              <a:t>precoce</a:t>
            </a:r>
            <a:r>
              <a:rPr dirty="0"/>
              <a:t> </a:t>
            </a:r>
            <a:r>
              <a:rPr dirty="0" err="1"/>
              <a:t>dei</a:t>
            </a:r>
            <a:r>
              <a:rPr dirty="0"/>
              <a:t> </a:t>
            </a:r>
            <a:r>
              <a:rPr dirty="0" err="1"/>
              <a:t>liquidi</a:t>
            </a:r>
            <a:r>
              <a:rPr dirty="0"/>
              <a:t>, ma </a:t>
            </a:r>
            <a:r>
              <a:rPr dirty="0" err="1"/>
              <a:t>valutazione</a:t>
            </a:r>
            <a:r>
              <a:rPr dirty="0"/>
              <a:t> </a:t>
            </a:r>
            <a:r>
              <a:rPr dirty="0" err="1"/>
              <a:t>nutrizionale</a:t>
            </a:r>
            <a:r>
              <a:rPr dirty="0"/>
              <a:t> e </a:t>
            </a:r>
            <a:r>
              <a:rPr dirty="0" err="1"/>
              <a:t>dietetica</a:t>
            </a:r>
            <a:r>
              <a:rPr dirty="0"/>
              <a:t> completa, </a:t>
            </a:r>
            <a:r>
              <a:rPr dirty="0" err="1"/>
              <a:t>attenzione</a:t>
            </a:r>
            <a:r>
              <a:rPr dirty="0"/>
              <a:t> ai macro- e </a:t>
            </a:r>
            <a:r>
              <a:rPr dirty="0" err="1"/>
              <a:t>micronutrienti</a:t>
            </a:r>
            <a:r>
              <a:rPr dirty="0"/>
              <a:t> e </a:t>
            </a:r>
            <a:r>
              <a:rPr dirty="0" err="1"/>
              <a:t>soprattutto</a:t>
            </a:r>
            <a:r>
              <a:rPr dirty="0"/>
              <a:t> al </a:t>
            </a:r>
            <a:r>
              <a:rPr dirty="0" err="1"/>
              <a:t>rischio</a:t>
            </a:r>
            <a:r>
              <a:rPr dirty="0"/>
              <a:t> di </a:t>
            </a:r>
            <a:r>
              <a:rPr b="1" dirty="0"/>
              <a:t>deficit di </a:t>
            </a:r>
            <a:r>
              <a:rPr b="1" dirty="0" err="1"/>
              <a:t>tiamina</a:t>
            </a:r>
            <a:r>
              <a:rPr dirty="0"/>
              <a:t> </a:t>
            </a:r>
            <a:r>
              <a:rPr dirty="0" err="1"/>
              <a:t>nel</a:t>
            </a:r>
            <a:r>
              <a:rPr dirty="0"/>
              <a:t> </a:t>
            </a:r>
            <a:r>
              <a:rPr dirty="0" err="1"/>
              <a:t>periodo</a:t>
            </a:r>
            <a:r>
              <a:rPr dirty="0"/>
              <a:t> </a:t>
            </a:r>
            <a:r>
              <a:rPr dirty="0" err="1"/>
              <a:t>postoperatorio</a:t>
            </a:r>
            <a:r>
              <a:rPr dirty="0"/>
              <a:t> </a:t>
            </a:r>
            <a:r>
              <a:rPr dirty="0" err="1"/>
              <a:t>precoce</a:t>
            </a:r>
            <a:r>
              <a:rPr dirty="0"/>
              <a:t>. </a:t>
            </a:r>
          </a:p>
          <a:p>
            <a:r>
              <a:rPr dirty="0"/>
              <a:t> </a:t>
            </a:r>
          </a:p>
          <a:p>
            <a:r>
              <a:rPr dirty="0"/>
              <a:t>Nella </a:t>
            </a:r>
            <a:r>
              <a:rPr dirty="0" err="1"/>
              <a:t>versione</a:t>
            </a:r>
            <a:r>
              <a:rPr dirty="0"/>
              <a:t> </a:t>
            </a:r>
            <a:r>
              <a:rPr b="1" dirty="0"/>
              <a:t>ERABS 2021</a:t>
            </a:r>
            <a:r>
              <a:rPr dirty="0"/>
              <a:t> </a:t>
            </a:r>
            <a:r>
              <a:rPr dirty="0" err="1"/>
              <a:t>viene</a:t>
            </a:r>
            <a:r>
              <a:rPr dirty="0"/>
              <a:t> </a:t>
            </a:r>
            <a:r>
              <a:rPr dirty="0" err="1"/>
              <a:t>aggiunta</a:t>
            </a:r>
            <a:r>
              <a:rPr dirty="0"/>
              <a:t>/</a:t>
            </a:r>
            <a:r>
              <a:rPr dirty="0" err="1"/>
              <a:t>rafforzata</a:t>
            </a:r>
            <a:r>
              <a:rPr dirty="0"/>
              <a:t> </a:t>
            </a:r>
            <a:r>
              <a:rPr dirty="0" err="1"/>
              <a:t>una</a:t>
            </a:r>
            <a:r>
              <a:rPr dirty="0"/>
              <a:t> </a:t>
            </a:r>
            <a:r>
              <a:rPr dirty="0" err="1"/>
              <a:t>raccomandazione</a:t>
            </a:r>
            <a:r>
              <a:rPr dirty="0"/>
              <a:t> </a:t>
            </a:r>
            <a:r>
              <a:rPr dirty="0" err="1"/>
              <a:t>specifica</a:t>
            </a:r>
            <a:r>
              <a:rPr dirty="0"/>
              <a:t>:</a:t>
            </a:r>
          </a:p>
          <a:p>
            <a:r>
              <a:rPr dirty="0" err="1"/>
              <a:t>pazienti</a:t>
            </a:r>
            <a:r>
              <a:rPr dirty="0"/>
              <a:t> e </a:t>
            </a:r>
            <a:r>
              <a:rPr dirty="0" err="1"/>
              <a:t>professionisti</a:t>
            </a:r>
            <a:r>
              <a:rPr dirty="0"/>
              <a:t> </a:t>
            </a:r>
            <a:r>
              <a:rPr dirty="0" err="1"/>
              <a:t>sanitari</a:t>
            </a:r>
            <a:r>
              <a:rPr dirty="0"/>
              <a:t> </a:t>
            </a:r>
            <a:r>
              <a:rPr dirty="0" err="1"/>
              <a:t>devono</a:t>
            </a:r>
            <a:r>
              <a:rPr dirty="0"/>
              <a:t> </a:t>
            </a:r>
            <a:r>
              <a:rPr dirty="0" err="1"/>
              <a:t>essere</a:t>
            </a:r>
            <a:r>
              <a:rPr dirty="0"/>
              <a:t> </a:t>
            </a:r>
            <a:r>
              <a:rPr dirty="0" err="1"/>
              <a:t>consapevoli</a:t>
            </a:r>
            <a:r>
              <a:rPr dirty="0"/>
              <a:t> del </a:t>
            </a:r>
            <a:r>
              <a:rPr b="1" dirty="0" err="1"/>
              <a:t>rischio</a:t>
            </a:r>
            <a:r>
              <a:rPr b="1" dirty="0"/>
              <a:t> di deficit di </a:t>
            </a:r>
            <a:r>
              <a:rPr b="1" dirty="0" err="1"/>
              <a:t>tiamina</a:t>
            </a:r>
            <a:r>
              <a:rPr b="1" dirty="0"/>
              <a:t>, </a:t>
            </a:r>
            <a:r>
              <a:rPr b="1" dirty="0" err="1"/>
              <a:t>soprattutto</a:t>
            </a:r>
            <a:r>
              <a:rPr b="1" dirty="0"/>
              <a:t> </a:t>
            </a:r>
            <a:r>
              <a:rPr b="1" dirty="0" err="1"/>
              <a:t>nel</a:t>
            </a:r>
            <a:r>
              <a:rPr b="1" dirty="0"/>
              <a:t> </a:t>
            </a:r>
            <a:r>
              <a:rPr b="1" dirty="0" err="1"/>
              <a:t>periodo</a:t>
            </a:r>
            <a:r>
              <a:rPr b="1" dirty="0"/>
              <a:t> </a:t>
            </a:r>
            <a:r>
              <a:rPr b="1" dirty="0" err="1"/>
              <a:t>postoperatorio</a:t>
            </a:r>
            <a:r>
              <a:rPr b="1" dirty="0"/>
              <a:t> </a:t>
            </a:r>
            <a:r>
              <a:rPr b="1" dirty="0" err="1"/>
              <a:t>precoce</a:t>
            </a:r>
            <a:r>
              <a:rPr dirty="0"/>
              <a:t>. </a:t>
            </a:r>
          </a:p>
          <a:p>
            <a:r>
              <a:rPr dirty="0"/>
              <a:t>Il </a:t>
            </a:r>
            <a:r>
              <a:rPr dirty="0" err="1"/>
              <a:t>livello</a:t>
            </a:r>
            <a:r>
              <a:rPr dirty="0"/>
              <a:t> di </a:t>
            </a:r>
            <a:r>
              <a:rPr dirty="0" err="1"/>
              <a:t>evidenza</a:t>
            </a:r>
            <a:r>
              <a:rPr dirty="0"/>
              <a:t> </a:t>
            </a:r>
            <a:r>
              <a:rPr dirty="0" err="1"/>
              <a:t>attribuito</a:t>
            </a:r>
            <a:r>
              <a:rPr dirty="0"/>
              <a:t> a </a:t>
            </a:r>
            <a:r>
              <a:rPr dirty="0" err="1"/>
              <a:t>questa</a:t>
            </a:r>
            <a:r>
              <a:rPr dirty="0"/>
              <a:t> </a:t>
            </a:r>
            <a:r>
              <a:rPr dirty="0" err="1"/>
              <a:t>raccomandazione</a:t>
            </a:r>
            <a:r>
              <a:rPr dirty="0"/>
              <a:t> è </a:t>
            </a:r>
            <a:r>
              <a:rPr b="1" dirty="0"/>
              <a:t>basso</a:t>
            </a:r>
            <a:r>
              <a:rPr dirty="0"/>
              <a:t>, ma la </a:t>
            </a:r>
            <a:r>
              <a:rPr b="1" dirty="0"/>
              <a:t>forza della </a:t>
            </a:r>
            <a:r>
              <a:rPr b="1" dirty="0" err="1"/>
              <a:t>raccomandazione</a:t>
            </a:r>
            <a:r>
              <a:rPr b="1" dirty="0"/>
              <a:t> è forte</a:t>
            </a:r>
            <a:r>
              <a:rPr dirty="0"/>
              <a:t>. </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F711D6-AECD-4DFC-879B-C301FD83CE3F}"/>
              </a:ext>
            </a:extLst>
          </p:cNvPr>
          <p:cNvSpPr>
            <a:spLocks noGrp="1"/>
          </p:cNvSpPr>
          <p:nvPr>
            <p:ph type="dt" idx="10"/>
          </p:nvPr>
        </p:nvSpPr>
        <p:spPr>
          <a:xfrm>
            <a:off x="428625" y="7945438"/>
            <a:ext cx="2000250" cy="456406"/>
          </a:xfrm>
          <a:prstGeom prst="rect">
            <a:avLst/>
          </a:prstGeom>
        </p:spPr>
        <p:txBody>
          <a:bodyPr/>
          <a:lstStyle/>
          <a:p>
            <a:fld id="{5BCAD085-E8A6-8845-BD4E-CB4CCA059FC4}" type="datetimeFigureOut">
              <a:t>19/09/2026</a:t>
            </a:fld>
            <a:endParaRPr/>
          </a:p>
        </p:txBody>
      </p:sp>
      <p:sp>
        <p:nvSpPr>
          <p:cNvPr id="3" name="Footer Placeholder 2">
            <a:extLst>
              <a:ext uri="{FF2B5EF4-FFF2-40B4-BE49-F238E27FC236}">
                <a16:creationId xmlns:a16="http://schemas.microsoft.com/office/drawing/2014/main" id="{1E95EF9C-6D34-4ACF-A1A8-A01C98A7ECD9}"/>
              </a:ext>
            </a:extLst>
          </p:cNvPr>
          <p:cNvSpPr>
            <a:spLocks noGrp="1"/>
          </p:cNvSpPr>
          <p:nvPr>
            <p:ph type="ftr" idx="11"/>
          </p:nvPr>
        </p:nvSpPr>
        <p:spPr>
          <a:xfrm>
            <a:off x="2928938" y="7945438"/>
            <a:ext cx="2714625" cy="456406"/>
          </a:xfrm>
          <a:prstGeom prst="rect">
            <a:avLst/>
          </a:prstGeom>
        </p:spPr>
        <p:txBody>
          <a:bodyPr/>
          <a:lstStyle/>
          <a:p>
            <a:endParaRPr/>
          </a:p>
        </p:txBody>
      </p:sp>
      <p:sp>
        <p:nvSpPr>
          <p:cNvPr id="4" name="Slide Number Placeholder 3">
            <a:extLst>
              <a:ext uri="{FF2B5EF4-FFF2-40B4-BE49-F238E27FC236}">
                <a16:creationId xmlns:a16="http://schemas.microsoft.com/office/drawing/2014/main" id="{52CF46D2-0B85-4E45-A593-F9DBD46FF6A3}"/>
              </a:ext>
            </a:extLst>
          </p:cNvPr>
          <p:cNvSpPr>
            <a:spLocks noGrp="1"/>
          </p:cNvSpPr>
          <p:nvPr>
            <p:ph type="sldNum" idx="12"/>
          </p:nvPr>
        </p:nvSpPr>
        <p:spPr>
          <a:xfrm>
            <a:off x="6143625" y="7945438"/>
            <a:ext cx="2000250" cy="456406"/>
          </a:xfrm>
          <a:prstGeom prst="rect">
            <a:avLst/>
          </a:prstGeom>
        </p:spPr>
        <p:txBody>
          <a:bodyPr/>
          <a:lstStyle/>
          <a:p>
            <a:fld id="{C1FF6DA9-008F-8B48-92A6-B652298478BF}" type="slidenum">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6" name="Immagine 1"/>
          <p:cNvPicPr>
            <a:picLocks noChangeAspect="1"/>
          </p:cNvPicPr>
          <p:nvPr/>
        </p:nvPicPr>
        <p:blipFill>
          <a:blip r:embed="rId3"/>
          <a:stretch/>
        </p:blipFill>
        <p:spPr>
          <a:xfrm>
            <a:off x="36676" y="0"/>
            <a:ext cx="11356649" cy="8572500"/>
          </a:xfrm>
          <a:prstGeom prst="rect">
            <a:avLst/>
          </a:prstGeom>
        </p:spPr>
      </p:pic>
      <p:sp>
        <p:nvSpPr>
          <p:cNvPr id="2" name="Rettangolo 1">
            <a:extLst>
              <a:ext uri="{FF2B5EF4-FFF2-40B4-BE49-F238E27FC236}">
                <a16:creationId xmlns:a16="http://schemas.microsoft.com/office/drawing/2014/main" id="{29A283C9-C756-43D8-989F-3ADDFE7B55D2}"/>
              </a:ext>
            </a:extLst>
          </p:cNvPr>
          <p:cNvSpPr>
            <a:spLocks noGrp="1"/>
          </p:cNvSpPr>
          <p:nvPr/>
        </p:nvSpPr>
        <p:spPr>
          <a:xfrm>
            <a:off x="6286500" y="0"/>
            <a:ext cx="5143500" cy="8572500"/>
          </a:xfrm>
          <a:prstGeom prst="rect">
            <a:avLst/>
          </a:prstGeom>
          <a:solidFill>
            <a:srgbClr val="FFFFFF"/>
          </a:solidFill>
          <a:ln w="0">
            <a:noFill/>
          </a:ln>
        </p:spPr>
        <p:txBody>
          <a:bodyPr/>
          <a:lstStyle/>
          <a:p>
            <a:endParaRPr/>
          </a:p>
        </p:txBody>
      </p:sp>
      <p:sp>
        <p:nvSpPr>
          <p:cNvPr id="3" name="Rettangolo 2">
            <a:extLst>
              <a:ext uri="{FF2B5EF4-FFF2-40B4-BE49-F238E27FC236}">
                <a16:creationId xmlns:a16="http://schemas.microsoft.com/office/drawing/2014/main" id="{867D5990-6487-4ED6-9852-653456AB4318}"/>
              </a:ext>
            </a:extLst>
          </p:cNvPr>
          <p:cNvSpPr>
            <a:spLocks noGrp="1"/>
          </p:cNvSpPr>
          <p:nvPr/>
        </p:nvSpPr>
        <p:spPr>
          <a:xfrm>
            <a:off x="6477000" y="1095375"/>
            <a:ext cx="4762500" cy="3333750"/>
          </a:xfrm>
          <a:prstGeom prst="rect">
            <a:avLst/>
          </a:prstGeom>
          <a:noFill/>
          <a:ln w="0">
            <a:noFill/>
          </a:ln>
        </p:spPr>
        <p:txBody>
          <a:bodyPr lIns="95250" tIns="47625" rIns="95250" bIns="47625" anchor="ctr">
            <a:normAutofit/>
          </a:bodyPr>
          <a:lstStyle/>
          <a:p>
            <a:pPr algn="ctr">
              <a:lnSpc>
                <a:spcPct val="102000"/>
              </a:lnSpc>
              <a:buNone/>
              <a:defRPr sz="2325" b="1">
                <a:solidFill>
                  <a:srgbClr val="102A43"/>
                </a:solidFill>
                <a:latin typeface="Arial"/>
                <a:ea typeface="Arial"/>
                <a:cs typeface="Arial"/>
              </a:defRPr>
            </a:pPr>
            <a:r>
              <a:rPr sz="2325" b="1">
                <a:solidFill>
                  <a:srgbClr val="102A43"/>
                </a:solidFill>
                <a:latin typeface="Arial"/>
                <a:ea typeface="Arial"/>
                <a:cs typeface="Arial"/>
              </a:rPr>
              <a:t>WERNICKE 2.0: NON CHIAMATELA</a:t>
            </a:r>
          </a:p>
          <a:p>
            <a:pPr algn="ctr">
              <a:lnSpc>
                <a:spcPct val="102000"/>
              </a:lnSpc>
              <a:buNone/>
              <a:defRPr sz="2325" b="1">
                <a:solidFill>
                  <a:srgbClr val="102A43"/>
                </a:solidFill>
                <a:latin typeface="Arial"/>
                <a:ea typeface="Arial"/>
                <a:cs typeface="Arial"/>
              </a:defRPr>
            </a:pPr>
            <a:r>
              <a:rPr sz="2325" b="1">
                <a:solidFill>
                  <a:srgbClr val="102A43"/>
                </a:solidFill>
                <a:latin typeface="Arial"/>
                <a:ea typeface="Arial"/>
                <a:cs typeface="Arial"/>
              </a:rPr>
              <a:t>STANCHEZZA. IL MONITORAGGIO DELLA</a:t>
            </a:r>
          </a:p>
          <a:p>
            <a:pPr algn="ctr">
              <a:lnSpc>
                <a:spcPct val="102000"/>
              </a:lnSpc>
              <a:buNone/>
              <a:defRPr sz="2325" b="1">
                <a:solidFill>
                  <a:srgbClr val="102A43"/>
                </a:solidFill>
                <a:latin typeface="Arial"/>
                <a:ea typeface="Arial"/>
                <a:cs typeface="Arial"/>
              </a:defRPr>
            </a:pPr>
            <a:r>
              <a:rPr sz="2325" b="1">
                <a:solidFill>
                  <a:srgbClr val="102A43"/>
                </a:solidFill>
                <a:latin typeface="Arial"/>
                <a:ea typeface="Arial"/>
                <a:cs typeface="Arial"/>
              </a:rPr>
              <a:t>B1 NELL’ERA DELLA FAST-TRACK</a:t>
            </a:r>
          </a:p>
        </p:txBody>
      </p:sp>
      <p:sp>
        <p:nvSpPr>
          <p:cNvPr id="4" name="Rettangolo 3">
            <a:extLst>
              <a:ext uri="{FF2B5EF4-FFF2-40B4-BE49-F238E27FC236}">
                <a16:creationId xmlns:a16="http://schemas.microsoft.com/office/drawing/2014/main" id="{21BA205E-365E-4D39-B135-3C534C7A4D30}"/>
              </a:ext>
            </a:extLst>
          </p:cNvPr>
          <p:cNvSpPr>
            <a:spLocks noGrp="1"/>
          </p:cNvSpPr>
          <p:nvPr/>
        </p:nvSpPr>
        <p:spPr>
          <a:xfrm>
            <a:off x="6572250" y="4619625"/>
            <a:ext cx="4572000" cy="1905000"/>
          </a:xfrm>
          <a:prstGeom prst="rect">
            <a:avLst/>
          </a:prstGeom>
          <a:noFill/>
          <a:ln w="0">
            <a:noFill/>
          </a:ln>
        </p:spPr>
        <p:txBody>
          <a:bodyPr lIns="95250" tIns="47625" rIns="95250" bIns="47625" anchor="ctr">
            <a:normAutofit/>
          </a:bodyPr>
          <a:lstStyle/>
          <a:p>
            <a:pPr algn="ctr">
              <a:buNone/>
              <a:defRPr sz="1350" b="0">
                <a:solidFill>
                  <a:srgbClr val="102A43"/>
                </a:solidFill>
                <a:latin typeface="Arial"/>
                <a:ea typeface="Arial"/>
                <a:cs typeface="Arial"/>
              </a:defRPr>
            </a:pPr>
            <a:r>
              <a:rPr sz="1350" b="0">
                <a:solidFill>
                  <a:srgbClr val="102A43"/>
                </a:solidFill>
                <a:latin typeface="Arial"/>
                <a:ea typeface="Arial"/>
                <a:cs typeface="Arial"/>
              </a:rPr>
              <a:t>Roberta Jaccheri</a:t>
            </a:r>
          </a:p>
          <a:p>
            <a:pPr algn="ctr">
              <a:buNone/>
              <a:defRPr sz="1350" b="0">
                <a:solidFill>
                  <a:srgbClr val="102A43"/>
                </a:solidFill>
                <a:latin typeface="Arial"/>
                <a:ea typeface="Arial"/>
                <a:cs typeface="Arial"/>
              </a:defRPr>
            </a:pPr>
            <a:r>
              <a:rPr sz="1350" b="0">
                <a:solidFill>
                  <a:srgbClr val="102A43"/>
                </a:solidFill>
                <a:latin typeface="Arial"/>
                <a:ea typeface="Arial"/>
                <a:cs typeface="Arial"/>
              </a:rPr>
              <a:t>Dietista</a:t>
            </a:r>
          </a:p>
          <a:p>
            <a:pPr algn="ctr">
              <a:buNone/>
              <a:defRPr sz="1350" b="0">
                <a:solidFill>
                  <a:srgbClr val="102A43"/>
                </a:solidFill>
                <a:latin typeface="Arial"/>
                <a:ea typeface="Arial"/>
                <a:cs typeface="Arial"/>
              </a:defRPr>
            </a:pPr>
            <a:r>
              <a:rPr sz="1350" b="0">
                <a:solidFill>
                  <a:srgbClr val="102A43"/>
                </a:solidFill>
                <a:latin typeface="Arial"/>
                <a:ea typeface="Arial"/>
                <a:cs typeface="Arial"/>
              </a:rPr>
              <a:t>CENTRO OBESITÀ E LIPODISTROFIE</a:t>
            </a:r>
          </a:p>
          <a:p>
            <a:pPr algn="ctr">
              <a:buNone/>
              <a:defRPr sz="1350" b="0">
                <a:solidFill>
                  <a:srgbClr val="102A43"/>
                </a:solidFill>
                <a:latin typeface="Arial"/>
                <a:ea typeface="Arial"/>
                <a:cs typeface="Arial"/>
              </a:defRPr>
            </a:pPr>
            <a:r>
              <a:rPr sz="1350" b="0">
                <a:solidFill>
                  <a:srgbClr val="102A43"/>
                </a:solidFill>
                <a:latin typeface="Arial"/>
                <a:ea typeface="Arial"/>
                <a:cs typeface="Arial"/>
              </a:rPr>
              <a:t>U.O. ENDOCRINOLOGIA I</a:t>
            </a:r>
          </a:p>
          <a:p>
            <a:pPr algn="ctr">
              <a:buNone/>
              <a:defRPr sz="1350" b="0">
                <a:solidFill>
                  <a:srgbClr val="102A43"/>
                </a:solidFill>
                <a:latin typeface="Arial"/>
                <a:ea typeface="Arial"/>
                <a:cs typeface="Arial"/>
              </a:defRPr>
            </a:pPr>
            <a:r>
              <a:rPr sz="1350" b="0">
                <a:solidFill>
                  <a:srgbClr val="102A43"/>
                </a:solidFill>
                <a:latin typeface="Arial"/>
                <a:ea typeface="Arial"/>
                <a:cs typeface="Arial"/>
              </a:rPr>
              <a:t>Azienda Ospedaliero-Universitaria</a:t>
            </a:r>
          </a:p>
          <a:p>
            <a:pPr algn="ctr">
              <a:buNone/>
              <a:defRPr sz="1350" b="0">
                <a:solidFill>
                  <a:srgbClr val="102A43"/>
                </a:solidFill>
                <a:latin typeface="Arial"/>
                <a:ea typeface="Arial"/>
                <a:cs typeface="Arial"/>
              </a:defRPr>
            </a:pPr>
            <a:r>
              <a:rPr sz="1350" b="0">
                <a:solidFill>
                  <a:srgbClr val="102A43"/>
                </a:solidFill>
                <a:latin typeface="Arial"/>
                <a:ea typeface="Arial"/>
                <a:cs typeface="Arial"/>
              </a:rPr>
              <a:t>Pisana</a:t>
            </a:r>
          </a:p>
        </p:txBody>
      </p:sp>
    </p:spTree>
    <p:extLst>
      <p:ext uri="{BB962C8B-B14F-4D97-AF65-F5344CB8AC3E}">
        <p14:creationId xmlns:p14="http://schemas.microsoft.com/office/powerpoint/2010/main" val="409614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AFB"/>
        </a:solidFill>
        <a:effectLst/>
      </p:bgPr>
    </p:bg>
    <p:spTree>
      <p:nvGrpSpPr>
        <p:cNvPr id="1" name=""/>
        <p:cNvGrpSpPr/>
        <p:nvPr/>
      </p:nvGrpSpPr>
      <p:grpSpPr>
        <a:xfrm>
          <a:off x="0" y="0"/>
          <a:ext cx="0" cy="0"/>
          <a:chOff x="0" y="0"/>
          <a:chExt cx="0" cy="0"/>
        </a:xfrm>
      </p:grpSpPr>
      <p:sp>
        <p:nvSpPr>
          <p:cNvPr id="19" name="Rettangolo 18">
            <a:extLst>
              <a:ext uri="{FF2B5EF4-FFF2-40B4-BE49-F238E27FC236}">
                <a16:creationId xmlns:a16="http://schemas.microsoft.com/office/drawing/2014/main" id="{FFC2EF61-B816-40B5-B463-27F1CCF89B39}"/>
              </a:ext>
            </a:extLst>
          </p:cNvPr>
          <p:cNvSpPr>
            <a:spLocks noGrp="1"/>
          </p:cNvSpPr>
          <p:nvPr/>
        </p:nvSpPr>
        <p:spPr>
          <a:xfrm>
            <a:off x="0" y="0"/>
            <a:ext cx="11430000" cy="152400"/>
          </a:xfrm>
          <a:prstGeom prst="rect">
            <a:avLst/>
          </a:prstGeom>
          <a:solidFill>
            <a:srgbClr val="00A4C2"/>
          </a:solidFill>
          <a:ln w="0">
            <a:solidFill>
              <a:srgbClr val="00A4C2"/>
            </a:solidFill>
          </a:ln>
        </p:spPr>
        <p:txBody>
          <a:bodyPr/>
          <a:lstStyle/>
          <a:p>
            <a:endParaRPr/>
          </a:p>
        </p:txBody>
      </p:sp>
      <p:sp>
        <p:nvSpPr>
          <p:cNvPr id="2" name="Rettangolo 1">
            <a:extLst>
              <a:ext uri="{FF2B5EF4-FFF2-40B4-BE49-F238E27FC236}">
                <a16:creationId xmlns:a16="http://schemas.microsoft.com/office/drawing/2014/main" id="{E5B96B8D-22FD-4DFF-938C-A1A75631054B}"/>
              </a:ext>
            </a:extLst>
          </p:cNvPr>
          <p:cNvSpPr>
            <a:spLocks noGrp="1"/>
          </p:cNvSpPr>
          <p:nvPr/>
        </p:nvSpPr>
        <p:spPr>
          <a:xfrm>
            <a:off x="723900" y="781050"/>
            <a:ext cx="10096500" cy="876300"/>
          </a:xfrm>
          <a:prstGeom prst="rect">
            <a:avLst/>
          </a:prstGeom>
          <a:noFill/>
          <a:ln w="0">
            <a:noFill/>
            <a:prstDash val="solid"/>
          </a:ln>
        </p:spPr>
        <p:txBody>
          <a:bodyPr anchor="ctr">
            <a:normAutofit/>
          </a:bodyPr>
          <a:lstStyle/>
          <a:p>
            <a:pPr algn="l">
              <a:buNone/>
              <a:defRPr sz="1950" b="1">
                <a:solidFill>
                  <a:srgbClr val="00A4C2"/>
                </a:solidFill>
                <a:latin typeface="Arial"/>
                <a:ea typeface="Arial"/>
                <a:cs typeface="Arial"/>
              </a:defRPr>
            </a:pPr>
            <a:endParaRPr/>
          </a:p>
        </p:txBody>
      </p:sp>
      <p:sp>
        <p:nvSpPr>
          <p:cNvPr id="3" name="Rettangolo 2">
            <a:extLst>
              <a:ext uri="{FF2B5EF4-FFF2-40B4-BE49-F238E27FC236}">
                <a16:creationId xmlns:a16="http://schemas.microsoft.com/office/drawing/2014/main" id="{6451BF4C-E812-4B21-A5AC-5013E7E6D995}"/>
              </a:ext>
            </a:extLst>
          </p:cNvPr>
          <p:cNvSpPr>
            <a:spLocks noGrp="1"/>
          </p:cNvSpPr>
          <p:nvPr/>
        </p:nvSpPr>
        <p:spPr>
          <a:xfrm>
            <a:off x="723900" y="8096250"/>
            <a:ext cx="9239250" cy="19050"/>
          </a:xfrm>
          <a:prstGeom prst="rect">
            <a:avLst/>
          </a:prstGeom>
          <a:noFill/>
          <a:ln w="0">
            <a:noFill/>
          </a:ln>
        </p:spPr>
        <p:txBody>
          <a:bodyPr/>
          <a:lstStyle/>
          <a:p>
            <a:endParaRPr/>
          </a:p>
        </p:txBody>
      </p:sp>
      <p:sp>
        <p:nvSpPr>
          <p:cNvPr id="4" name="Rettangolo 3">
            <a:extLst>
              <a:ext uri="{FF2B5EF4-FFF2-40B4-BE49-F238E27FC236}">
                <a16:creationId xmlns:a16="http://schemas.microsoft.com/office/drawing/2014/main" id="{A093AF54-F1C1-4D7D-90B5-2F25ED163414}"/>
              </a:ext>
            </a:extLst>
          </p:cNvPr>
          <p:cNvSpPr>
            <a:spLocks noGrp="1"/>
          </p:cNvSpPr>
          <p:nvPr/>
        </p:nvSpPr>
        <p:spPr>
          <a:xfrm>
            <a:off x="10287000" y="7905750"/>
            <a:ext cx="609600" cy="266700"/>
          </a:xfrm>
          <a:prstGeom prst="rect">
            <a:avLst/>
          </a:prstGeom>
          <a:noFill/>
          <a:ln w="0">
            <a:noFill/>
            <a:prstDash val="solid"/>
          </a:ln>
        </p:spPr>
        <p:txBody>
          <a:bodyPr anchor="ctr"/>
          <a:lstStyle/>
          <a:p>
            <a:pPr algn="r">
              <a:buNone/>
              <a:defRPr sz="1125" b="1">
                <a:solidFill>
                  <a:srgbClr val="5D6B78"/>
                </a:solidFill>
              </a:defRPr>
            </a:pPr>
            <a:endParaRPr/>
          </a:p>
        </p:txBody>
      </p:sp>
      <p:sp>
        <p:nvSpPr>
          <p:cNvPr id="20" name="CasellaDiTesto 19">
            <a:extLst>
              <a:ext uri="{FF2B5EF4-FFF2-40B4-BE49-F238E27FC236}">
                <a16:creationId xmlns:a16="http://schemas.microsoft.com/office/drawing/2014/main" id="{82E29A22-DB9A-4EEF-B00A-3828B46E53CB}"/>
              </a:ext>
            </a:extLst>
          </p:cNvPr>
          <p:cNvSpPr>
            <a:spLocks noGrp="1"/>
          </p:cNvSpPr>
          <p:nvPr/>
        </p:nvSpPr>
        <p:spPr>
          <a:xfrm>
            <a:off x="5642992" y="7598618"/>
            <a:ext cx="396262" cy="369332"/>
          </a:xfrm>
          <a:prstGeom prst="rect">
            <a:avLst/>
          </a:prstGeom>
          <a:noFill/>
        </p:spPr>
        <p:txBody>
          <a:bodyPr wrap="none">
            <a:spAutoFit/>
          </a:bodyPr>
          <a:lstStyle/>
          <a:p>
            <a:r>
              <a:t>    </a:t>
            </a:r>
          </a:p>
        </p:txBody>
      </p:sp>
      <p:sp>
        <p:nvSpPr>
          <p:cNvPr id="21" name="CasellaDiTesto 20">
            <a:extLst>
              <a:ext uri="{FF2B5EF4-FFF2-40B4-BE49-F238E27FC236}">
                <a16:creationId xmlns:a16="http://schemas.microsoft.com/office/drawing/2014/main" id="{8B0DF5EA-95C8-4BDC-AA7E-BE53D2611A43}"/>
              </a:ext>
            </a:extLst>
          </p:cNvPr>
          <p:cNvSpPr>
            <a:spLocks noGrp="1"/>
          </p:cNvSpPr>
          <p:nvPr/>
        </p:nvSpPr>
        <p:spPr>
          <a:xfrm>
            <a:off x="590550" y="7477125"/>
            <a:ext cx="10248900" cy="792480"/>
          </a:xfrm>
          <a:prstGeom prst="rect">
            <a:avLst/>
          </a:prstGeom>
          <a:noFill/>
        </p:spPr>
        <p:txBody>
          <a:bodyPr wrap="square">
            <a:normAutofit/>
          </a:bodyPr>
          <a:lstStyle/>
          <a:p>
            <a:pPr>
              <a:buNone/>
              <a:defRPr sz="825">
                <a:solidFill>
                  <a:srgbClr val="53666D"/>
                </a:solidFill>
                <a:latin typeface="Arial"/>
                <a:ea typeface="Arial"/>
                <a:cs typeface="Arial"/>
              </a:defRPr>
            </a:pPr>
            <a:r>
              <a:rPr sz="825">
                <a:solidFill>
                  <a:srgbClr val="53666D"/>
                </a:solidFill>
                <a:latin typeface="Arial"/>
                <a:ea typeface="Arial"/>
                <a:cs typeface="Arial"/>
              </a:rPr>
              <a:t>Mrowicka M, Mrowicki J, Dragan G, Majsterek I. The importance of thiamine (vitamin B1) in humans. Review art Biosci Rep. 2023 Oct 31;43(10):BSR20230374. doi: 10.1042/BSR20230374. PMID: 37389565; PMCID: PMC10568373</a:t>
            </a:r>
          </a:p>
          <a:p>
            <a:endParaRPr/>
          </a:p>
        </p:txBody>
      </p:sp>
      <p:sp>
        <p:nvSpPr>
          <p:cNvPr id="22" name="CasellaDiTesto 21">
            <a:extLst>
              <a:ext uri="{FF2B5EF4-FFF2-40B4-BE49-F238E27FC236}">
                <a16:creationId xmlns:a16="http://schemas.microsoft.com/office/drawing/2014/main" id="{43A03BF6-8CDF-481E-BEA9-1C9C884699D3}"/>
              </a:ext>
            </a:extLst>
          </p:cNvPr>
          <p:cNvSpPr>
            <a:spLocks noGrp="1"/>
          </p:cNvSpPr>
          <p:nvPr/>
        </p:nvSpPr>
        <p:spPr>
          <a:xfrm>
            <a:off x="11334750" y="8477250"/>
            <a:ext cx="19050" cy="19050"/>
          </a:xfrm>
          <a:prstGeom prst="rect">
            <a:avLst/>
          </a:prstGeom>
          <a:solidFill>
            <a:srgbClr val="EAF7F8"/>
          </a:solidFill>
          <a:ln w="9525">
            <a:solidFill>
              <a:srgbClr val="118F91"/>
            </a:solidFill>
          </a:ln>
        </p:spPr>
        <p:txBody>
          <a:bodyPr wrap="square">
            <a:spAutoFit/>
          </a:bodyPr>
          <a:lstStyle/>
          <a:p>
            <a:endParaRPr/>
          </a:p>
        </p:txBody>
      </p:sp>
      <p:sp>
        <p:nvSpPr>
          <p:cNvPr id="23" name="Rettangolo con angoli arrotondati 22">
            <a:extLst>
              <a:ext uri="{FF2B5EF4-FFF2-40B4-BE49-F238E27FC236}">
                <a16:creationId xmlns:a16="http://schemas.microsoft.com/office/drawing/2014/main" id="{3EB1103B-FA0A-4342-9264-E48BBEAAB057}"/>
              </a:ext>
            </a:extLst>
          </p:cNvPr>
          <p:cNvSpPr>
            <a:spLocks noGrp="1"/>
          </p:cNvSpPr>
          <p:nvPr/>
        </p:nvSpPr>
        <p:spPr>
          <a:xfrm>
            <a:off x="361950" y="361950"/>
            <a:ext cx="10706100" cy="1104900"/>
          </a:xfrm>
          <a:prstGeom prst="roundRect">
            <a:avLst>
              <a:gd name="adj" fmla="val 6897"/>
            </a:avLst>
          </a:prstGeom>
          <a:solidFill>
            <a:srgbClr val="078F94"/>
          </a:solidFill>
          <a:ln w="0">
            <a:solidFill>
              <a:srgbClr val="078F94"/>
            </a:solidFill>
          </a:ln>
        </p:spPr>
        <p:txBody>
          <a:bodyPr/>
          <a:lstStyle/>
          <a:p>
            <a:endParaRPr lang="it-IT"/>
          </a:p>
        </p:txBody>
      </p:sp>
      <p:sp>
        <p:nvSpPr>
          <p:cNvPr id="24" name="Rettangolo 23">
            <a:extLst>
              <a:ext uri="{FF2B5EF4-FFF2-40B4-BE49-F238E27FC236}">
                <a16:creationId xmlns:a16="http://schemas.microsoft.com/office/drawing/2014/main" id="{D19E3A05-1CBC-4F3B-94A1-1C1B2C57AB59}"/>
              </a:ext>
            </a:extLst>
          </p:cNvPr>
          <p:cNvSpPr>
            <a:spLocks noGrp="1"/>
          </p:cNvSpPr>
          <p:nvPr/>
        </p:nvSpPr>
        <p:spPr>
          <a:xfrm>
            <a:off x="361950" y="361950"/>
            <a:ext cx="133350" cy="1104900"/>
          </a:xfrm>
          <a:prstGeom prst="rect">
            <a:avLst/>
          </a:prstGeom>
          <a:solidFill>
            <a:srgbClr val="F05258"/>
          </a:solidFill>
          <a:ln w="0">
            <a:solidFill>
              <a:srgbClr val="F05258"/>
            </a:solidFill>
          </a:ln>
        </p:spPr>
        <p:txBody>
          <a:bodyPr/>
          <a:lstStyle/>
          <a:p>
            <a:endParaRPr lang="it-IT"/>
          </a:p>
        </p:txBody>
      </p:sp>
      <p:sp>
        <p:nvSpPr>
          <p:cNvPr id="25" name="Rettangolo 24">
            <a:extLst>
              <a:ext uri="{FF2B5EF4-FFF2-40B4-BE49-F238E27FC236}">
                <a16:creationId xmlns:a16="http://schemas.microsoft.com/office/drawing/2014/main" id="{38F3F42A-D848-493B-A88A-D0C9BCB055E1}"/>
              </a:ext>
            </a:extLst>
          </p:cNvPr>
          <p:cNvSpPr>
            <a:spLocks noGrp="1"/>
          </p:cNvSpPr>
          <p:nvPr/>
        </p:nvSpPr>
        <p:spPr>
          <a:xfrm>
            <a:off x="742950" y="581025"/>
            <a:ext cx="9715500" cy="685800"/>
          </a:xfrm>
          <a:prstGeom prst="rect">
            <a:avLst/>
          </a:prstGeom>
          <a:noFill/>
          <a:ln w="0">
            <a:noFill/>
          </a:ln>
        </p:spPr>
        <p:txBody>
          <a:bodyPr>
            <a:normAutofit/>
          </a:bodyPr>
          <a:lstStyle/>
          <a:p>
            <a:pPr>
              <a:buNone/>
              <a:defRPr sz="2250" b="1">
                <a:solidFill>
                  <a:srgbClr val="FFFFFF"/>
                </a:solidFill>
                <a:latin typeface="Arial"/>
                <a:ea typeface="Arial"/>
                <a:cs typeface="Arial"/>
              </a:defRPr>
            </a:pPr>
            <a:r>
              <a:rPr sz="2250" b="1">
                <a:solidFill>
                  <a:srgbClr val="FFFFFF"/>
                </a:solidFill>
                <a:latin typeface="Arial"/>
                <a:ea typeface="Arial"/>
                <a:cs typeface="Arial"/>
              </a:rPr>
              <a:t>VITAMINA B1 (tiamina o aneurina)</a:t>
            </a:r>
          </a:p>
        </p:txBody>
      </p:sp>
      <p:sp>
        <p:nvSpPr>
          <p:cNvPr id="26" name="Rettangolo 25">
            <a:extLst>
              <a:ext uri="{FF2B5EF4-FFF2-40B4-BE49-F238E27FC236}">
                <a16:creationId xmlns:a16="http://schemas.microsoft.com/office/drawing/2014/main" id="{AE0D7680-785B-4261-BBD8-1792FFD2828A}"/>
              </a:ext>
            </a:extLst>
          </p:cNvPr>
          <p:cNvSpPr>
            <a:spLocks noGrp="1"/>
          </p:cNvSpPr>
          <p:nvPr/>
        </p:nvSpPr>
        <p:spPr>
          <a:xfrm>
            <a:off x="590550" y="1600200"/>
            <a:ext cx="10096500" cy="304800"/>
          </a:xfrm>
          <a:prstGeom prst="rect">
            <a:avLst/>
          </a:prstGeom>
          <a:noFill/>
          <a:ln w="0">
            <a:noFill/>
          </a:ln>
        </p:spPr>
        <p:txBody>
          <a:bodyPr>
            <a:normAutofit/>
          </a:bodyPr>
          <a:lstStyle/>
          <a:p>
            <a:pPr>
              <a:buNone/>
              <a:defRPr sz="1350">
                <a:solidFill>
                  <a:srgbClr val="425B64"/>
                </a:solidFill>
                <a:latin typeface="Arial"/>
                <a:ea typeface="Arial"/>
                <a:cs typeface="Arial"/>
              </a:defRPr>
            </a:pPr>
            <a:r>
              <a:rPr sz="1350">
                <a:solidFill>
                  <a:srgbClr val="425B64"/>
                </a:solidFill>
                <a:latin typeface="Arial"/>
                <a:ea typeface="Arial"/>
                <a:cs typeface="Arial"/>
              </a:rPr>
              <a:t>Funzioni biologiche e rilevanza clinica</a:t>
            </a:r>
          </a:p>
        </p:txBody>
      </p:sp>
      <p:graphicFrame>
        <p:nvGraphicFramePr>
          <p:cNvPr id="43" name="Tabella 42"/>
          <p:cNvGraphicFramePr/>
          <p:nvPr/>
        </p:nvGraphicFramePr>
        <p:xfrm>
          <a:off x="590550" y="1971675"/>
          <a:ext cx="10248900" cy="3638550"/>
        </p:xfrm>
        <a:graphic>
          <a:graphicData uri="http://schemas.openxmlformats.org/drawingml/2006/table">
            <a:tbl>
              <a:tblPr/>
              <a:tblGrid>
                <a:gridCol w="3000375">
                  <a:extLst>
                    <a:ext uri="{9D8B030D-6E8A-4147-A177-3AD203B41FA5}">
                      <a16:colId xmlns:a16="http://schemas.microsoft.com/office/drawing/2014/main" val="20000"/>
                    </a:ext>
                  </a:extLst>
                </a:gridCol>
                <a:gridCol w="7248525">
                  <a:extLst>
                    <a:ext uri="{9D8B030D-6E8A-4147-A177-3AD203B41FA5}">
                      <a16:colId xmlns:a16="http://schemas.microsoft.com/office/drawing/2014/main" val="20001"/>
                    </a:ext>
                  </a:extLst>
                </a:gridCol>
              </a:tblGrid>
              <a:tr h="438150">
                <a:tc>
                  <a:txBody>
                    <a:bodyPr/>
                    <a:lstStyle/>
                    <a:p>
                      <a:r>
                        <a:rPr sz="1275" b="1">
                          <a:solidFill>
                            <a:srgbClr val="FFFFFF"/>
                          </a:solidFill>
                          <a:latin typeface="Arial"/>
                          <a:ea typeface="Arial"/>
                          <a:cs typeface="Arial"/>
                        </a:rPr>
                        <a:t>Funzione</a:t>
                      </a:r>
                    </a:p>
                  </a:txBody>
                  <a:tcPr marL="95250" marR="95250" marT="57150" marB="57150" anchor="ctr">
                    <a:solidFill>
                      <a:srgbClr val="078F94"/>
                    </a:solidFill>
                  </a:tcPr>
                </a:tc>
                <a:tc>
                  <a:txBody>
                    <a:bodyPr/>
                    <a:lstStyle/>
                    <a:p>
                      <a:r>
                        <a:rPr sz="1275" b="1">
                          <a:solidFill>
                            <a:srgbClr val="FFFFFF"/>
                          </a:solidFill>
                          <a:latin typeface="Arial"/>
                          <a:ea typeface="Arial"/>
                          <a:cs typeface="Arial"/>
                        </a:rPr>
                        <a:t>Ruolo della vitamina B1</a:t>
                      </a:r>
                    </a:p>
                  </a:txBody>
                  <a:tcPr marL="95250" marR="95250" marT="57150" marB="57150" anchor="ctr">
                    <a:solidFill>
                      <a:srgbClr val="078F94"/>
                    </a:solidFill>
                  </a:tcPr>
                </a:tc>
                <a:extLst>
                  <a:ext uri="{0D108BD9-81ED-4DB2-BD59-A6C34878D82A}">
                    <a16:rowId xmlns:a16="http://schemas.microsoft.com/office/drawing/2014/main" val="10000"/>
                  </a:ext>
                </a:extLst>
              </a:tr>
              <a:tr h="819150">
                <a:tc>
                  <a:txBody>
                    <a:bodyPr/>
                    <a:lstStyle/>
                    <a:p>
                      <a:r>
                        <a:rPr sz="1350" b="1">
                          <a:solidFill>
                            <a:srgbClr val="17242B"/>
                          </a:solidFill>
                          <a:latin typeface="Arial"/>
                          <a:ea typeface="Arial"/>
                          <a:cs typeface="Arial"/>
                        </a:rPr>
                        <a:t>Metabolismo energetico</a:t>
                      </a:r>
                    </a:p>
                  </a:txBody>
                  <a:tcPr marL="95250" marR="95250" marT="57150" marB="57150" anchor="ctr">
                    <a:solidFill>
                      <a:srgbClr val="E8F6F7"/>
                    </a:solidFill>
                  </a:tcPr>
                </a:tc>
                <a:tc>
                  <a:txBody>
                    <a:bodyPr/>
                    <a:lstStyle/>
                    <a:p>
                      <a:r>
                        <a:rPr sz="1350">
                          <a:solidFill>
                            <a:srgbClr val="17242B"/>
                          </a:solidFill>
                          <a:latin typeface="Arial"/>
                          <a:ea typeface="Arial"/>
                          <a:cs typeface="Arial"/>
                        </a:rPr>
                        <a:t>Tiamina difosfato TPP/TDP cofattori per la produzione di energia</a:t>
                      </a:r>
                    </a:p>
                  </a:txBody>
                  <a:tcPr marL="95250" marR="95250" marT="57150" marB="57150" anchor="ctr">
                    <a:solidFill>
                      <a:srgbClr val="E8F6F7"/>
                    </a:solidFill>
                  </a:tcPr>
                </a:tc>
                <a:extLst>
                  <a:ext uri="{0D108BD9-81ED-4DB2-BD59-A6C34878D82A}">
                    <a16:rowId xmlns:a16="http://schemas.microsoft.com/office/drawing/2014/main" val="10001"/>
                  </a:ext>
                </a:extLst>
              </a:tr>
              <a:tr h="685800">
                <a:tc>
                  <a:txBody>
                    <a:bodyPr/>
                    <a:lstStyle/>
                    <a:p>
                      <a:r>
                        <a:rPr sz="1350" b="1">
                          <a:solidFill>
                            <a:srgbClr val="17242B"/>
                          </a:solidFill>
                          <a:latin typeface="Arial"/>
                          <a:ea typeface="Arial"/>
                          <a:cs typeface="Arial"/>
                        </a:rPr>
                        <a:t>Metabolismo del glucosio</a:t>
                      </a:r>
                    </a:p>
                  </a:txBody>
                  <a:tcPr marL="95250" marR="95250" marT="57150" marB="57150" anchor="ctr">
                    <a:solidFill>
                      <a:srgbClr val="FFFFFF"/>
                    </a:solidFill>
                  </a:tcPr>
                </a:tc>
                <a:tc>
                  <a:txBody>
                    <a:bodyPr/>
                    <a:lstStyle/>
                    <a:p>
                      <a:r>
                        <a:rPr sz="1350">
                          <a:solidFill>
                            <a:srgbClr val="17242B"/>
                          </a:solidFill>
                          <a:latin typeface="Arial"/>
                          <a:ea typeface="Arial"/>
                          <a:cs typeface="Arial"/>
                        </a:rPr>
                        <a:t>Fondamentale per l’ossidazione del glucosio</a:t>
                      </a:r>
                    </a:p>
                  </a:txBody>
                  <a:tcPr marL="95250" marR="95250" marT="57150" marB="57150" anchor="ctr">
                    <a:solidFill>
                      <a:srgbClr val="FFFFFF"/>
                    </a:solidFill>
                  </a:tcPr>
                </a:tc>
                <a:extLst>
                  <a:ext uri="{0D108BD9-81ED-4DB2-BD59-A6C34878D82A}">
                    <a16:rowId xmlns:a16="http://schemas.microsoft.com/office/drawing/2014/main" val="10002"/>
                  </a:ext>
                </a:extLst>
              </a:tr>
              <a:tr h="819150">
                <a:tc>
                  <a:txBody>
                    <a:bodyPr/>
                    <a:lstStyle/>
                    <a:p>
                      <a:r>
                        <a:rPr sz="1350" b="1">
                          <a:solidFill>
                            <a:srgbClr val="17242B"/>
                          </a:solidFill>
                          <a:latin typeface="Arial"/>
                          <a:ea typeface="Arial"/>
                          <a:cs typeface="Arial"/>
                        </a:rPr>
                        <a:t>Funzione neurologica</a:t>
                      </a:r>
                    </a:p>
                  </a:txBody>
                  <a:tcPr marL="95250" marR="95250" marT="57150" marB="57150" anchor="ctr">
                    <a:solidFill>
                      <a:srgbClr val="FFF0F1"/>
                    </a:solidFill>
                  </a:tcPr>
                </a:tc>
                <a:tc>
                  <a:txBody>
                    <a:bodyPr/>
                    <a:lstStyle/>
                    <a:p>
                      <a:r>
                        <a:rPr sz="1350">
                          <a:solidFill>
                            <a:srgbClr val="17242B"/>
                          </a:solidFill>
                          <a:latin typeface="Arial"/>
                          <a:ea typeface="Arial"/>
                          <a:cs typeface="Arial"/>
                        </a:rPr>
                        <a:t>Metabolismo neuronale, neurotrasmettitori e conduzione nervosa</a:t>
                      </a:r>
                    </a:p>
                  </a:txBody>
                  <a:tcPr marL="95250" marR="95250" marT="57150" marB="57150" anchor="ctr">
                    <a:solidFill>
                      <a:srgbClr val="FFF0F1"/>
                    </a:solidFill>
                  </a:tcPr>
                </a:tc>
                <a:extLst>
                  <a:ext uri="{0D108BD9-81ED-4DB2-BD59-A6C34878D82A}">
                    <a16:rowId xmlns:a16="http://schemas.microsoft.com/office/drawing/2014/main" val="10003"/>
                  </a:ext>
                </a:extLst>
              </a:tr>
              <a:tr h="876300">
                <a:tc>
                  <a:txBody>
                    <a:bodyPr/>
                    <a:lstStyle/>
                    <a:p>
                      <a:r>
                        <a:rPr sz="1350" b="1">
                          <a:solidFill>
                            <a:srgbClr val="17242B"/>
                          </a:solidFill>
                          <a:latin typeface="Arial"/>
                          <a:ea typeface="Arial"/>
                          <a:cs typeface="Arial"/>
                        </a:rPr>
                        <a:t>Protezione cellulare</a:t>
                      </a:r>
                    </a:p>
                  </a:txBody>
                  <a:tcPr marL="95250" marR="95250" marT="57150" marB="57150" anchor="ctr">
                    <a:solidFill>
                      <a:srgbClr val="FFF8EA"/>
                    </a:solidFill>
                  </a:tcPr>
                </a:tc>
                <a:tc>
                  <a:txBody>
                    <a:bodyPr/>
                    <a:lstStyle/>
                    <a:p>
                      <a:r>
                        <a:rPr sz="1350">
                          <a:solidFill>
                            <a:srgbClr val="17242B"/>
                          </a:solidFill>
                          <a:latin typeface="Arial"/>
                          <a:ea typeface="Arial"/>
                          <a:cs typeface="Arial"/>
                        </a:rPr>
                        <a:t>Ruolo nella risposta allo stress ossidativo e nella funzione immunitaria</a:t>
                      </a:r>
                    </a:p>
                  </a:txBody>
                  <a:tcPr marL="95250" marR="95250" marT="57150" marB="57150" anchor="ctr">
                    <a:solidFill>
                      <a:srgbClr val="FFF8EA"/>
                    </a:solidFill>
                  </a:tcPr>
                </a:tc>
                <a:extLst>
                  <a:ext uri="{0D108BD9-81ED-4DB2-BD59-A6C34878D82A}">
                    <a16:rowId xmlns:a16="http://schemas.microsoft.com/office/drawing/2014/main" val="10004"/>
                  </a:ext>
                </a:extLst>
              </a:tr>
            </a:tbl>
          </a:graphicData>
        </a:graphic>
      </p:graphicFrame>
      <p:sp>
        <p:nvSpPr>
          <p:cNvPr id="28" name="Rettangolo con angoli arrotondati 27">
            <a:extLst>
              <a:ext uri="{FF2B5EF4-FFF2-40B4-BE49-F238E27FC236}">
                <a16:creationId xmlns:a16="http://schemas.microsoft.com/office/drawing/2014/main" id="{F898DAD5-429C-4E3F-AEC7-62E124F3B306}"/>
              </a:ext>
            </a:extLst>
          </p:cNvPr>
          <p:cNvSpPr>
            <a:spLocks noGrp="1"/>
          </p:cNvSpPr>
          <p:nvPr/>
        </p:nvSpPr>
        <p:spPr>
          <a:xfrm>
            <a:off x="590550" y="5915025"/>
            <a:ext cx="10248900" cy="1257300"/>
          </a:xfrm>
          <a:prstGeom prst="roundRect">
            <a:avLst>
              <a:gd name="adj" fmla="val 6061"/>
            </a:avLst>
          </a:prstGeom>
          <a:solidFill>
            <a:srgbClr val="FFF4F4"/>
          </a:solidFill>
          <a:ln w="14288">
            <a:solidFill>
              <a:srgbClr val="F05258"/>
            </a:solidFill>
          </a:ln>
        </p:spPr>
        <p:txBody>
          <a:bodyPr/>
          <a:lstStyle/>
          <a:p>
            <a:endParaRPr/>
          </a:p>
        </p:txBody>
      </p:sp>
      <p:sp>
        <p:nvSpPr>
          <p:cNvPr id="29" name="Rettangolo 28">
            <a:extLst>
              <a:ext uri="{FF2B5EF4-FFF2-40B4-BE49-F238E27FC236}">
                <a16:creationId xmlns:a16="http://schemas.microsoft.com/office/drawing/2014/main" id="{E3489BB8-B981-4E26-BE3E-453EC73E299B}"/>
              </a:ext>
            </a:extLst>
          </p:cNvPr>
          <p:cNvSpPr>
            <a:spLocks noGrp="1"/>
          </p:cNvSpPr>
          <p:nvPr/>
        </p:nvSpPr>
        <p:spPr>
          <a:xfrm>
            <a:off x="819150" y="6096000"/>
            <a:ext cx="9753600" cy="285750"/>
          </a:xfrm>
          <a:prstGeom prst="rect">
            <a:avLst/>
          </a:prstGeom>
          <a:noFill/>
          <a:ln w="0">
            <a:noFill/>
          </a:ln>
        </p:spPr>
        <p:txBody>
          <a:bodyPr>
            <a:normAutofit fontScale="92500" lnSpcReduction="10000"/>
          </a:bodyPr>
          <a:lstStyle/>
          <a:p>
            <a:pPr>
              <a:buNone/>
              <a:defRPr sz="1500" b="1">
                <a:solidFill>
                  <a:srgbClr val="F05258"/>
                </a:solidFill>
                <a:latin typeface="Arial"/>
                <a:ea typeface="Arial"/>
                <a:cs typeface="Arial"/>
              </a:defRPr>
            </a:pPr>
            <a:r>
              <a:rPr sz="1500" b="1">
                <a:solidFill>
                  <a:srgbClr val="F05258"/>
                </a:solidFill>
                <a:latin typeface="Arial"/>
                <a:ea typeface="Arial"/>
                <a:cs typeface="Arial"/>
              </a:rPr>
              <a:t>IDROSOLUBILE CON RISERVE CORPOREE LIMITATE</a:t>
            </a:r>
          </a:p>
        </p:txBody>
      </p:sp>
      <p:sp>
        <p:nvSpPr>
          <p:cNvPr id="30" name="Rettangolo 29">
            <a:extLst>
              <a:ext uri="{FF2B5EF4-FFF2-40B4-BE49-F238E27FC236}">
                <a16:creationId xmlns:a16="http://schemas.microsoft.com/office/drawing/2014/main" id="{F6322E07-AE10-4109-9C0D-1BA4793630A0}"/>
              </a:ext>
            </a:extLst>
          </p:cNvPr>
          <p:cNvSpPr>
            <a:spLocks noGrp="1"/>
          </p:cNvSpPr>
          <p:nvPr/>
        </p:nvSpPr>
        <p:spPr>
          <a:xfrm>
            <a:off x="819150" y="6543675"/>
            <a:ext cx="9753600" cy="361950"/>
          </a:xfrm>
          <a:prstGeom prst="rect">
            <a:avLst/>
          </a:prstGeom>
          <a:noFill/>
          <a:ln w="0">
            <a:noFill/>
          </a:ln>
        </p:spPr>
        <p:txBody>
          <a:bodyPr>
            <a:normAutofit/>
          </a:bodyPr>
          <a:lstStyle/>
          <a:p>
            <a:pPr>
              <a:buNone/>
              <a:defRPr sz="1350">
                <a:solidFill>
                  <a:srgbClr val="17242B"/>
                </a:solidFill>
                <a:latin typeface="Arial"/>
                <a:ea typeface="Arial"/>
                <a:cs typeface="Arial"/>
              </a:defRPr>
            </a:pPr>
            <a:r>
              <a:rPr sz="1350">
                <a:solidFill>
                  <a:srgbClr val="17242B"/>
                </a:solidFill>
                <a:latin typeface="Arial"/>
                <a:ea typeface="Arial"/>
                <a:cs typeface="Arial"/>
              </a:rPr>
              <a:t>Il rapido deterioramento rende essenziale riconoscere precocemente il rischio</a:t>
            </a:r>
          </a:p>
        </p:txBody>
      </p:sp>
    </p:spTree>
    <p:extLst>
      <p:ext uri="{BB962C8B-B14F-4D97-AF65-F5344CB8AC3E}">
        <p14:creationId xmlns:p14="http://schemas.microsoft.com/office/powerpoint/2010/main" val="644217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AFB"/>
        </a:solidFill>
        <a:effectLst/>
      </p:bgPr>
    </p:bg>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3C2533F9-6450-4B84-8B9D-73BA1A6AC74F}"/>
              </a:ext>
            </a:extLst>
          </p:cNvPr>
          <p:cNvSpPr>
            <a:spLocks noGrp="1"/>
          </p:cNvSpPr>
          <p:nvPr/>
        </p:nvSpPr>
        <p:spPr>
          <a:xfrm>
            <a:off x="723900" y="781050"/>
            <a:ext cx="10096500" cy="7505700"/>
          </a:xfrm>
          <a:prstGeom prst="rect">
            <a:avLst/>
          </a:prstGeom>
        </p:spPr>
        <p:txBody>
          <a:bodyPr lIns="114300" tIns="57150" rIns="114300" bIns="57150">
            <a:spAutoFit/>
          </a:bodyPr>
          <a:lstStyle/>
          <a:p>
            <a:pPr algn="just">
              <a:buNone/>
            </a:pPr>
            <a:endParaRPr/>
          </a:p>
        </p:txBody>
      </p:sp>
      <p:pic>
        <p:nvPicPr>
          <p:cNvPr id="15" name="Picture 2"/>
          <p:cNvPicPr>
            <a:picLocks noChangeAspect="1"/>
          </p:cNvPicPr>
          <p:nvPr/>
        </p:nvPicPr>
        <p:blipFill>
          <a:blip r:embed="rId3"/>
          <a:stretch/>
        </p:blipFill>
        <p:spPr>
          <a:xfrm>
            <a:off x="7000875" y="1751732"/>
            <a:ext cx="4000500" cy="4611836"/>
          </a:xfrm>
          <a:prstGeom prst="rect">
            <a:avLst/>
          </a:prstGeom>
        </p:spPr>
      </p:pic>
      <p:sp>
        <p:nvSpPr>
          <p:cNvPr id="4" name="Rettangolo con angoli arrotondati 3">
            <a:extLst>
              <a:ext uri="{FF2B5EF4-FFF2-40B4-BE49-F238E27FC236}">
                <a16:creationId xmlns:a16="http://schemas.microsoft.com/office/drawing/2014/main" id="{C04651EA-7FE2-42FA-8C86-67B7F82CAAD0}"/>
              </a:ext>
            </a:extLst>
          </p:cNvPr>
          <p:cNvSpPr>
            <a:spLocks noGrp="1"/>
          </p:cNvSpPr>
          <p:nvPr/>
        </p:nvSpPr>
        <p:spPr>
          <a:xfrm>
            <a:off x="361950" y="361950"/>
            <a:ext cx="10706100" cy="1104900"/>
          </a:xfrm>
          <a:prstGeom prst="roundRect">
            <a:avLst>
              <a:gd name="adj" fmla="val 6897"/>
            </a:avLst>
          </a:prstGeom>
          <a:solidFill>
            <a:srgbClr val="078F94"/>
          </a:solidFill>
          <a:ln w="0">
            <a:solidFill>
              <a:srgbClr val="078F94"/>
            </a:solidFill>
          </a:ln>
        </p:spPr>
        <p:txBody>
          <a:bodyPr/>
          <a:lstStyle/>
          <a:p>
            <a:endParaRPr lang="it-IT"/>
          </a:p>
        </p:txBody>
      </p:sp>
      <p:sp>
        <p:nvSpPr>
          <p:cNvPr id="5" name="Rettangolo 4">
            <a:extLst>
              <a:ext uri="{FF2B5EF4-FFF2-40B4-BE49-F238E27FC236}">
                <a16:creationId xmlns:a16="http://schemas.microsoft.com/office/drawing/2014/main" id="{D944BDD1-DB2A-4402-B73A-B358F77C7B81}"/>
              </a:ext>
            </a:extLst>
          </p:cNvPr>
          <p:cNvSpPr>
            <a:spLocks noGrp="1"/>
          </p:cNvSpPr>
          <p:nvPr/>
        </p:nvSpPr>
        <p:spPr>
          <a:xfrm>
            <a:off x="361950" y="361950"/>
            <a:ext cx="133350" cy="1104900"/>
          </a:xfrm>
          <a:prstGeom prst="rect">
            <a:avLst/>
          </a:prstGeom>
          <a:solidFill>
            <a:srgbClr val="F05258"/>
          </a:solidFill>
          <a:ln w="0">
            <a:solidFill>
              <a:srgbClr val="F05258"/>
            </a:solidFill>
          </a:ln>
        </p:spPr>
        <p:txBody>
          <a:bodyPr/>
          <a:lstStyle/>
          <a:p>
            <a:endParaRPr lang="it-IT"/>
          </a:p>
        </p:txBody>
      </p:sp>
      <p:sp>
        <p:nvSpPr>
          <p:cNvPr id="6" name="Rettangolo 5">
            <a:extLst>
              <a:ext uri="{FF2B5EF4-FFF2-40B4-BE49-F238E27FC236}">
                <a16:creationId xmlns:a16="http://schemas.microsoft.com/office/drawing/2014/main" id="{3044256B-8C94-482F-8CD9-AC5A16093930}"/>
              </a:ext>
            </a:extLst>
          </p:cNvPr>
          <p:cNvSpPr>
            <a:spLocks noGrp="1"/>
          </p:cNvSpPr>
          <p:nvPr/>
        </p:nvSpPr>
        <p:spPr>
          <a:xfrm>
            <a:off x="601649" y="1719141"/>
            <a:ext cx="6191250" cy="1066800"/>
          </a:xfrm>
          <a:prstGeom prst="rect">
            <a:avLst/>
          </a:prstGeom>
          <a:noFill/>
          <a:ln w="0">
            <a:noFill/>
          </a:ln>
        </p:spPr>
        <p:txBody>
          <a:bodyPr>
            <a:normAutofit/>
          </a:bodyPr>
          <a:lstStyle/>
          <a:p>
            <a:pPr>
              <a:buNone/>
              <a:defRPr sz="1350">
                <a:solidFill>
                  <a:srgbClr val="111827"/>
                </a:solidFill>
                <a:latin typeface="Arial"/>
                <a:ea typeface="Arial"/>
                <a:cs typeface="Arial"/>
              </a:defRPr>
            </a:pPr>
            <a:r>
              <a:rPr sz="1350" dirty="0">
                <a:solidFill>
                  <a:srgbClr val="111827"/>
                </a:solidFill>
                <a:latin typeface="Arial"/>
                <a:ea typeface="Arial"/>
                <a:cs typeface="Arial"/>
              </a:rPr>
              <a:t>La </a:t>
            </a:r>
            <a:r>
              <a:rPr sz="1350" dirty="0" err="1">
                <a:solidFill>
                  <a:srgbClr val="111827"/>
                </a:solidFill>
                <a:latin typeface="Arial"/>
                <a:ea typeface="Arial"/>
                <a:cs typeface="Arial"/>
              </a:rPr>
              <a:t>carenza</a:t>
            </a:r>
            <a:r>
              <a:rPr sz="1350" dirty="0">
                <a:solidFill>
                  <a:srgbClr val="111827"/>
                </a:solidFill>
                <a:latin typeface="Arial"/>
                <a:ea typeface="Arial"/>
                <a:cs typeface="Arial"/>
              </a:rPr>
              <a:t> di </a:t>
            </a:r>
            <a:r>
              <a:rPr sz="1350" dirty="0" err="1">
                <a:solidFill>
                  <a:srgbClr val="111827"/>
                </a:solidFill>
                <a:latin typeface="Arial"/>
                <a:ea typeface="Arial"/>
                <a:cs typeface="Arial"/>
              </a:rPr>
              <a:t>tiamina</a:t>
            </a:r>
            <a:r>
              <a:rPr sz="1350" dirty="0">
                <a:solidFill>
                  <a:srgbClr val="111827"/>
                </a:solidFill>
                <a:latin typeface="Arial"/>
                <a:ea typeface="Arial"/>
                <a:cs typeface="Arial"/>
              </a:rPr>
              <a:t> è </a:t>
            </a:r>
            <a:r>
              <a:rPr sz="1350" dirty="0" err="1">
                <a:solidFill>
                  <a:srgbClr val="111827"/>
                </a:solidFill>
                <a:latin typeface="Arial"/>
                <a:ea typeface="Arial"/>
                <a:cs typeface="Arial"/>
              </a:rPr>
              <a:t>un’alterazione</a:t>
            </a:r>
            <a:r>
              <a:rPr sz="1350" dirty="0">
                <a:solidFill>
                  <a:srgbClr val="111827"/>
                </a:solidFill>
                <a:latin typeface="Arial"/>
                <a:ea typeface="Arial"/>
                <a:cs typeface="Arial"/>
              </a:rPr>
              <a:t> </a:t>
            </a:r>
            <a:r>
              <a:rPr sz="1350" dirty="0" err="1">
                <a:solidFill>
                  <a:srgbClr val="111827"/>
                </a:solidFill>
                <a:latin typeface="Arial"/>
                <a:ea typeface="Arial"/>
                <a:cs typeface="Arial"/>
              </a:rPr>
              <a:t>nutrizionale</a:t>
            </a:r>
            <a:r>
              <a:rPr sz="1350" dirty="0">
                <a:solidFill>
                  <a:srgbClr val="111827"/>
                </a:solidFill>
                <a:latin typeface="Arial"/>
                <a:ea typeface="Arial"/>
                <a:cs typeface="Arial"/>
              </a:rPr>
              <a:t> </a:t>
            </a:r>
            <a:r>
              <a:rPr sz="1350" dirty="0" err="1">
                <a:solidFill>
                  <a:srgbClr val="111827"/>
                </a:solidFill>
                <a:latin typeface="Arial"/>
                <a:ea typeface="Arial"/>
                <a:cs typeface="Arial"/>
              </a:rPr>
              <a:t>potenzialmente</a:t>
            </a:r>
            <a:r>
              <a:rPr sz="1350" dirty="0">
                <a:solidFill>
                  <a:srgbClr val="111827"/>
                </a:solidFill>
                <a:latin typeface="Arial"/>
                <a:ea typeface="Arial"/>
                <a:cs typeface="Arial"/>
              </a:rPr>
              <a:t> </a:t>
            </a:r>
            <a:r>
              <a:rPr sz="1350" dirty="0" err="1">
                <a:solidFill>
                  <a:srgbClr val="111827"/>
                </a:solidFill>
                <a:latin typeface="Arial"/>
                <a:ea typeface="Arial"/>
                <a:cs typeface="Arial"/>
              </a:rPr>
              <a:t>pericolosa</a:t>
            </a:r>
            <a:r>
              <a:rPr sz="1350" dirty="0">
                <a:solidFill>
                  <a:srgbClr val="111827"/>
                </a:solidFill>
                <a:latin typeface="Arial"/>
                <a:ea typeface="Arial"/>
                <a:cs typeface="Arial"/>
              </a:rPr>
              <a:t>.</a:t>
            </a:r>
          </a:p>
          <a:p>
            <a:pPr>
              <a:buNone/>
              <a:defRPr sz="1350">
                <a:solidFill>
                  <a:srgbClr val="111827"/>
                </a:solidFill>
                <a:latin typeface="Arial"/>
                <a:ea typeface="Arial"/>
                <a:cs typeface="Arial"/>
              </a:defRPr>
            </a:pPr>
            <a:r>
              <a:rPr sz="1350" dirty="0" err="1">
                <a:solidFill>
                  <a:srgbClr val="111827"/>
                </a:solidFill>
                <a:latin typeface="Arial"/>
                <a:ea typeface="Arial"/>
                <a:cs typeface="Arial"/>
              </a:rPr>
              <a:t>Può</a:t>
            </a:r>
            <a:r>
              <a:rPr sz="1350" dirty="0">
                <a:solidFill>
                  <a:srgbClr val="111827"/>
                </a:solidFill>
                <a:latin typeface="Arial"/>
                <a:ea typeface="Arial"/>
                <a:cs typeface="Arial"/>
              </a:rPr>
              <a:t> </a:t>
            </a:r>
            <a:r>
              <a:rPr sz="1350" dirty="0" err="1">
                <a:solidFill>
                  <a:srgbClr val="111827"/>
                </a:solidFill>
                <a:latin typeface="Arial"/>
                <a:ea typeface="Arial"/>
                <a:cs typeface="Arial"/>
              </a:rPr>
              <a:t>verificarsi</a:t>
            </a:r>
            <a:r>
              <a:rPr sz="1350" dirty="0">
                <a:solidFill>
                  <a:srgbClr val="111827"/>
                </a:solidFill>
                <a:latin typeface="Arial"/>
                <a:ea typeface="Arial"/>
                <a:cs typeface="Arial"/>
              </a:rPr>
              <a:t> dopo </a:t>
            </a:r>
            <a:r>
              <a:rPr sz="1350" dirty="0" err="1">
                <a:solidFill>
                  <a:srgbClr val="111827"/>
                </a:solidFill>
                <a:latin typeface="Arial"/>
                <a:ea typeface="Arial"/>
                <a:cs typeface="Arial"/>
              </a:rPr>
              <a:t>qualsiasi</a:t>
            </a:r>
            <a:r>
              <a:rPr sz="1350" dirty="0">
                <a:solidFill>
                  <a:srgbClr val="111827"/>
                </a:solidFill>
                <a:latin typeface="Arial"/>
                <a:ea typeface="Arial"/>
                <a:cs typeface="Arial"/>
              </a:rPr>
              <a:t> </a:t>
            </a:r>
            <a:r>
              <a:rPr sz="1350" dirty="0" err="1">
                <a:solidFill>
                  <a:srgbClr val="111827"/>
                </a:solidFill>
                <a:latin typeface="Arial"/>
                <a:ea typeface="Arial"/>
                <a:cs typeface="Arial"/>
              </a:rPr>
              <a:t>intervento</a:t>
            </a:r>
            <a:r>
              <a:rPr sz="1350" dirty="0">
                <a:solidFill>
                  <a:srgbClr val="111827"/>
                </a:solidFill>
                <a:latin typeface="Arial"/>
                <a:ea typeface="Arial"/>
                <a:cs typeface="Arial"/>
              </a:rPr>
              <a:t> di </a:t>
            </a:r>
            <a:r>
              <a:rPr sz="1350" dirty="0" err="1">
                <a:solidFill>
                  <a:srgbClr val="111827"/>
                </a:solidFill>
                <a:latin typeface="Arial"/>
                <a:ea typeface="Arial"/>
                <a:cs typeface="Arial"/>
              </a:rPr>
              <a:t>chirurgia</a:t>
            </a:r>
            <a:r>
              <a:rPr sz="1350" dirty="0">
                <a:solidFill>
                  <a:srgbClr val="111827"/>
                </a:solidFill>
                <a:latin typeface="Arial"/>
                <a:ea typeface="Arial"/>
                <a:cs typeface="Arial"/>
              </a:rPr>
              <a:t> bariatric</a:t>
            </a:r>
            <a:r>
              <a:rPr lang="it-IT" sz="1350" dirty="0">
                <a:solidFill>
                  <a:srgbClr val="111827"/>
                </a:solidFill>
                <a:latin typeface="Arial"/>
                <a:ea typeface="Arial"/>
                <a:cs typeface="Arial"/>
              </a:rPr>
              <a:t>a</a:t>
            </a:r>
          </a:p>
          <a:p>
            <a:pPr>
              <a:buNone/>
              <a:defRPr sz="1350">
                <a:solidFill>
                  <a:srgbClr val="111827"/>
                </a:solidFill>
                <a:latin typeface="Arial"/>
                <a:ea typeface="Arial"/>
                <a:cs typeface="Arial"/>
              </a:defRPr>
            </a:pPr>
            <a:endParaRPr lang="it-IT" sz="1350" dirty="0">
              <a:solidFill>
                <a:srgbClr val="111827"/>
              </a:solidFill>
              <a:latin typeface="Arial"/>
              <a:ea typeface="Arial"/>
              <a:cs typeface="Arial"/>
            </a:endParaRPr>
          </a:p>
          <a:p>
            <a:pPr>
              <a:buNone/>
              <a:defRPr sz="1350">
                <a:solidFill>
                  <a:srgbClr val="111827"/>
                </a:solidFill>
                <a:latin typeface="Arial"/>
                <a:ea typeface="Arial"/>
                <a:cs typeface="Arial"/>
              </a:defRPr>
            </a:pPr>
            <a:r>
              <a:rPr lang="it-IT" sz="1350" dirty="0">
                <a:solidFill>
                  <a:srgbClr val="111827"/>
                </a:solidFill>
                <a:latin typeface="Arial"/>
                <a:ea typeface="Arial"/>
                <a:cs typeface="Arial"/>
              </a:rPr>
              <a:t>Assorbimento nel duodeno prossimale e pH acido</a:t>
            </a:r>
          </a:p>
          <a:p>
            <a:pPr>
              <a:buNone/>
              <a:defRPr sz="1350">
                <a:solidFill>
                  <a:srgbClr val="111827"/>
                </a:solidFill>
                <a:latin typeface="Arial"/>
                <a:ea typeface="Arial"/>
                <a:cs typeface="Arial"/>
              </a:defRPr>
            </a:pPr>
            <a:endParaRPr lang="it-IT" sz="1350" dirty="0">
              <a:solidFill>
                <a:srgbClr val="111827"/>
              </a:solidFill>
              <a:latin typeface="Arial"/>
              <a:ea typeface="Arial"/>
              <a:cs typeface="Arial"/>
            </a:endParaRPr>
          </a:p>
          <a:p>
            <a:pPr>
              <a:buNone/>
              <a:defRPr sz="1350">
                <a:solidFill>
                  <a:srgbClr val="111827"/>
                </a:solidFill>
                <a:latin typeface="Arial"/>
                <a:ea typeface="Arial"/>
                <a:cs typeface="Arial"/>
              </a:defRPr>
            </a:pPr>
            <a:endParaRPr sz="1350" dirty="0">
              <a:solidFill>
                <a:srgbClr val="111827"/>
              </a:solidFill>
              <a:latin typeface="Arial"/>
              <a:ea typeface="Arial"/>
              <a:cs typeface="Arial"/>
            </a:endParaRPr>
          </a:p>
        </p:txBody>
      </p:sp>
      <p:sp>
        <p:nvSpPr>
          <p:cNvPr id="7" name="Rettangolo 6">
            <a:extLst>
              <a:ext uri="{FF2B5EF4-FFF2-40B4-BE49-F238E27FC236}">
                <a16:creationId xmlns:a16="http://schemas.microsoft.com/office/drawing/2014/main" id="{6448F35C-C50E-473F-AE20-A9E8FC0BEDA2}"/>
              </a:ext>
            </a:extLst>
          </p:cNvPr>
          <p:cNvSpPr>
            <a:spLocks noGrp="1"/>
          </p:cNvSpPr>
          <p:nvPr/>
        </p:nvSpPr>
        <p:spPr>
          <a:xfrm>
            <a:off x="742950" y="581025"/>
            <a:ext cx="9715500" cy="685800"/>
          </a:xfrm>
          <a:prstGeom prst="rect">
            <a:avLst/>
          </a:prstGeom>
          <a:noFill/>
          <a:ln w="0">
            <a:noFill/>
          </a:ln>
        </p:spPr>
        <p:txBody>
          <a:bodyPr>
            <a:normAutofit/>
          </a:bodyPr>
          <a:lstStyle/>
          <a:p>
            <a:pPr>
              <a:buNone/>
              <a:defRPr sz="2250" b="1">
                <a:solidFill>
                  <a:srgbClr val="FFFFFF"/>
                </a:solidFill>
                <a:latin typeface="Arial"/>
                <a:ea typeface="Arial"/>
                <a:cs typeface="Arial"/>
              </a:defRPr>
            </a:pPr>
            <a:r>
              <a:rPr sz="2250" b="1">
                <a:solidFill>
                  <a:srgbClr val="FFFFFF"/>
                </a:solidFill>
                <a:latin typeface="Arial"/>
                <a:ea typeface="Arial"/>
                <a:cs typeface="Arial"/>
              </a:rPr>
              <a:t>CARENZA DI VITAMINA B1</a:t>
            </a:r>
          </a:p>
        </p:txBody>
      </p:sp>
      <p:sp>
        <p:nvSpPr>
          <p:cNvPr id="9" name="Rettangolo 8">
            <a:extLst>
              <a:ext uri="{FF2B5EF4-FFF2-40B4-BE49-F238E27FC236}">
                <a16:creationId xmlns:a16="http://schemas.microsoft.com/office/drawing/2014/main" id="{5110371C-6D6C-47CD-8DD0-941BF5D033B1}"/>
              </a:ext>
            </a:extLst>
          </p:cNvPr>
          <p:cNvSpPr>
            <a:spLocks noGrp="1"/>
          </p:cNvSpPr>
          <p:nvPr/>
        </p:nvSpPr>
        <p:spPr>
          <a:xfrm>
            <a:off x="609600" y="2781300"/>
            <a:ext cx="6191250" cy="323850"/>
          </a:xfrm>
          <a:prstGeom prst="rect">
            <a:avLst/>
          </a:prstGeom>
          <a:noFill/>
          <a:ln w="0">
            <a:noFill/>
          </a:ln>
        </p:spPr>
        <p:txBody>
          <a:bodyPr>
            <a:normAutofit/>
          </a:bodyPr>
          <a:lstStyle/>
          <a:p>
            <a:pPr>
              <a:defRPr sz="1425" b="1">
                <a:solidFill>
                  <a:srgbClr val="078F94"/>
                </a:solidFill>
                <a:latin typeface="Arial"/>
                <a:ea typeface="Arial"/>
                <a:cs typeface="Arial"/>
              </a:defRPr>
            </a:pPr>
            <a:r>
              <a:rPr lang="it-IT" sz="1425" b="1" dirty="0">
                <a:solidFill>
                  <a:srgbClr val="078F94"/>
                </a:solidFill>
                <a:latin typeface="Arial"/>
                <a:ea typeface="Arial"/>
                <a:cs typeface="Arial"/>
              </a:rPr>
              <a:t>FATTORI FAVORENTI</a:t>
            </a:r>
          </a:p>
          <a:p>
            <a:pPr>
              <a:buNone/>
              <a:defRPr sz="1425" b="1">
                <a:solidFill>
                  <a:srgbClr val="078F94"/>
                </a:solidFill>
                <a:latin typeface="Arial"/>
                <a:ea typeface="Arial"/>
                <a:cs typeface="Arial"/>
              </a:defRPr>
            </a:pPr>
            <a:endParaRPr sz="1425" b="1" dirty="0">
              <a:solidFill>
                <a:srgbClr val="078F94"/>
              </a:solidFill>
              <a:latin typeface="Arial"/>
              <a:ea typeface="Arial"/>
              <a:cs typeface="Arial"/>
            </a:endParaRPr>
          </a:p>
        </p:txBody>
      </p:sp>
      <p:sp>
        <p:nvSpPr>
          <p:cNvPr id="10" name="Rettangolo 9">
            <a:extLst>
              <a:ext uri="{FF2B5EF4-FFF2-40B4-BE49-F238E27FC236}">
                <a16:creationId xmlns:a16="http://schemas.microsoft.com/office/drawing/2014/main" id="{4792B9F3-2F18-4434-9CE3-0E835F070B87}"/>
              </a:ext>
            </a:extLst>
          </p:cNvPr>
          <p:cNvSpPr>
            <a:spLocks noGrp="1"/>
          </p:cNvSpPr>
          <p:nvPr/>
        </p:nvSpPr>
        <p:spPr>
          <a:xfrm>
            <a:off x="577793" y="3219450"/>
            <a:ext cx="6191250" cy="1066800"/>
          </a:xfrm>
          <a:prstGeom prst="rect">
            <a:avLst/>
          </a:prstGeom>
          <a:noFill/>
          <a:ln w="0">
            <a:noFill/>
          </a:ln>
        </p:spPr>
        <p:txBody>
          <a:bodyPr>
            <a:normAutofit/>
          </a:bodyPr>
          <a:lstStyle/>
          <a:p>
            <a:pPr>
              <a:buNone/>
              <a:defRPr sz="1350">
                <a:solidFill>
                  <a:srgbClr val="111827"/>
                </a:solidFill>
                <a:latin typeface="Arial"/>
                <a:ea typeface="Arial"/>
                <a:cs typeface="Arial"/>
              </a:defRPr>
            </a:pPr>
            <a:r>
              <a:rPr lang="it-IT" sz="1350" dirty="0">
                <a:solidFill>
                  <a:srgbClr val="111827"/>
                </a:solidFill>
                <a:latin typeface="Arial"/>
                <a:ea typeface="Arial"/>
                <a:cs typeface="Arial"/>
              </a:rPr>
              <a:t>• Alterazione pH </a:t>
            </a:r>
          </a:p>
          <a:p>
            <a:pPr>
              <a:buNone/>
              <a:defRPr sz="1350">
                <a:solidFill>
                  <a:srgbClr val="111827"/>
                </a:solidFill>
                <a:latin typeface="Arial"/>
                <a:ea typeface="Arial"/>
                <a:cs typeface="Arial"/>
              </a:defRPr>
            </a:pPr>
            <a:r>
              <a:rPr lang="it-IT" sz="1350" dirty="0">
                <a:solidFill>
                  <a:srgbClr val="111827"/>
                </a:solidFill>
                <a:latin typeface="Arial"/>
                <a:ea typeface="Arial"/>
                <a:cs typeface="Arial"/>
              </a:rPr>
              <a:t>• Riduzione dell’apporto e riserve corporee limitate</a:t>
            </a:r>
          </a:p>
          <a:p>
            <a:pPr>
              <a:buNone/>
              <a:defRPr sz="1350">
                <a:solidFill>
                  <a:srgbClr val="111827"/>
                </a:solidFill>
                <a:latin typeface="Arial"/>
                <a:ea typeface="Arial"/>
                <a:cs typeface="Arial"/>
              </a:defRPr>
            </a:pPr>
            <a:r>
              <a:rPr lang="it-IT" sz="1350" dirty="0">
                <a:solidFill>
                  <a:srgbClr val="111827"/>
                </a:solidFill>
                <a:latin typeface="Arial"/>
                <a:ea typeface="Arial"/>
                <a:cs typeface="Arial"/>
              </a:rPr>
              <a:t>• Vomito frequente e rapido calo ponderale</a:t>
            </a:r>
          </a:p>
        </p:txBody>
      </p:sp>
      <p:sp>
        <p:nvSpPr>
          <p:cNvPr id="11" name="Rettangolo 10">
            <a:extLst>
              <a:ext uri="{FF2B5EF4-FFF2-40B4-BE49-F238E27FC236}">
                <a16:creationId xmlns:a16="http://schemas.microsoft.com/office/drawing/2014/main" id="{4C04680E-F8EA-4BF7-BFF0-47F987979720}"/>
              </a:ext>
            </a:extLst>
          </p:cNvPr>
          <p:cNvSpPr>
            <a:spLocks noGrp="1"/>
          </p:cNvSpPr>
          <p:nvPr/>
        </p:nvSpPr>
        <p:spPr>
          <a:xfrm>
            <a:off x="609600" y="4495800"/>
            <a:ext cx="6191250" cy="323850"/>
          </a:xfrm>
          <a:prstGeom prst="rect">
            <a:avLst/>
          </a:prstGeom>
          <a:noFill/>
          <a:ln w="0">
            <a:noFill/>
          </a:ln>
        </p:spPr>
        <p:txBody>
          <a:bodyPr>
            <a:normAutofit/>
          </a:bodyPr>
          <a:lstStyle/>
          <a:p>
            <a:pPr>
              <a:buNone/>
              <a:defRPr sz="1425" b="1">
                <a:solidFill>
                  <a:srgbClr val="078F94"/>
                </a:solidFill>
                <a:latin typeface="Arial"/>
                <a:ea typeface="Arial"/>
                <a:cs typeface="Arial"/>
              </a:defRPr>
            </a:pPr>
            <a:r>
              <a:rPr lang="it-IT" sz="1425" b="1" dirty="0">
                <a:solidFill>
                  <a:srgbClr val="078F94"/>
                </a:solidFill>
                <a:latin typeface="Arial"/>
                <a:ea typeface="Arial"/>
                <a:cs typeface="Arial"/>
              </a:rPr>
              <a:t>MANIFESTAZIONI CLINICHE</a:t>
            </a:r>
            <a:endParaRPr sz="1425" b="1" dirty="0">
              <a:solidFill>
                <a:srgbClr val="078F94"/>
              </a:solidFill>
              <a:latin typeface="Arial"/>
              <a:ea typeface="Arial"/>
              <a:cs typeface="Arial"/>
            </a:endParaRPr>
          </a:p>
        </p:txBody>
      </p:sp>
      <p:sp>
        <p:nvSpPr>
          <p:cNvPr id="12" name="Rettangolo 11">
            <a:extLst>
              <a:ext uri="{FF2B5EF4-FFF2-40B4-BE49-F238E27FC236}">
                <a16:creationId xmlns:a16="http://schemas.microsoft.com/office/drawing/2014/main" id="{E1A86FD3-F92E-42EB-97E1-5E1CD35B92DF}"/>
              </a:ext>
            </a:extLst>
          </p:cNvPr>
          <p:cNvSpPr>
            <a:spLocks noGrp="1"/>
          </p:cNvSpPr>
          <p:nvPr/>
        </p:nvSpPr>
        <p:spPr>
          <a:xfrm>
            <a:off x="609600" y="4857750"/>
            <a:ext cx="6191250" cy="952500"/>
          </a:xfrm>
          <a:prstGeom prst="rect">
            <a:avLst/>
          </a:prstGeom>
          <a:noFill/>
          <a:ln w="0">
            <a:noFill/>
          </a:ln>
        </p:spPr>
        <p:txBody>
          <a:bodyPr>
            <a:normAutofit/>
          </a:bodyPr>
          <a:lstStyle/>
          <a:p>
            <a:pPr>
              <a:buNone/>
              <a:defRPr sz="1350">
                <a:solidFill>
                  <a:srgbClr val="111827"/>
                </a:solidFill>
                <a:latin typeface="Arial"/>
                <a:ea typeface="Arial"/>
                <a:cs typeface="Arial"/>
              </a:defRPr>
            </a:pPr>
            <a:r>
              <a:rPr lang="it-IT" sz="1350" dirty="0">
                <a:solidFill>
                  <a:srgbClr val="111827"/>
                </a:solidFill>
                <a:latin typeface="Arial"/>
                <a:ea typeface="Arial"/>
                <a:cs typeface="Arial"/>
              </a:rPr>
              <a:t>• Encefalopatia di Wernicke (stato confusionale, atassia, disturbi oculari)</a:t>
            </a:r>
          </a:p>
          <a:p>
            <a:pPr>
              <a:buNone/>
              <a:defRPr sz="1350">
                <a:solidFill>
                  <a:srgbClr val="111827"/>
                </a:solidFill>
                <a:latin typeface="Arial"/>
                <a:ea typeface="Arial"/>
                <a:cs typeface="Arial"/>
              </a:defRPr>
            </a:pPr>
            <a:r>
              <a:rPr lang="it-IT" sz="1350" dirty="0">
                <a:solidFill>
                  <a:srgbClr val="111827"/>
                </a:solidFill>
                <a:latin typeface="Arial"/>
                <a:ea typeface="Arial"/>
                <a:cs typeface="Arial"/>
              </a:rPr>
              <a:t>• Psicosi di </a:t>
            </a:r>
            <a:r>
              <a:rPr lang="it-IT" sz="1350" dirty="0" err="1">
                <a:solidFill>
                  <a:srgbClr val="111827"/>
                </a:solidFill>
                <a:latin typeface="Arial"/>
                <a:ea typeface="Arial"/>
                <a:cs typeface="Arial"/>
              </a:rPr>
              <a:t>Korsakoff</a:t>
            </a:r>
            <a:r>
              <a:rPr lang="it-IT" sz="1350" dirty="0">
                <a:solidFill>
                  <a:srgbClr val="111827"/>
                </a:solidFill>
                <a:latin typeface="Arial"/>
                <a:ea typeface="Arial"/>
                <a:cs typeface="Arial"/>
              </a:rPr>
              <a:t> (amnesia e confabulazione)</a:t>
            </a:r>
          </a:p>
          <a:p>
            <a:pPr>
              <a:buNone/>
              <a:defRPr sz="1350">
                <a:solidFill>
                  <a:srgbClr val="111827"/>
                </a:solidFill>
                <a:latin typeface="Arial"/>
                <a:ea typeface="Arial"/>
                <a:cs typeface="Arial"/>
              </a:defRPr>
            </a:pPr>
            <a:r>
              <a:rPr lang="it-IT" sz="1350" dirty="0">
                <a:solidFill>
                  <a:srgbClr val="111827"/>
                </a:solidFill>
                <a:latin typeface="Arial"/>
                <a:ea typeface="Arial"/>
                <a:cs typeface="Arial"/>
              </a:rPr>
              <a:t>• Beriberi bariatrico (sintomi cardiocircolatori ed edemi periferici)</a:t>
            </a:r>
          </a:p>
          <a:p>
            <a:pPr>
              <a:buNone/>
              <a:defRPr sz="1350">
                <a:solidFill>
                  <a:srgbClr val="111827"/>
                </a:solidFill>
                <a:latin typeface="Arial"/>
                <a:ea typeface="Arial"/>
                <a:cs typeface="Arial"/>
              </a:defRPr>
            </a:pPr>
            <a:endParaRPr sz="1350" dirty="0">
              <a:solidFill>
                <a:srgbClr val="111827"/>
              </a:solidFill>
              <a:latin typeface="Arial"/>
              <a:ea typeface="Arial"/>
              <a:cs typeface="Arial"/>
            </a:endParaRPr>
          </a:p>
        </p:txBody>
      </p:sp>
      <p:sp>
        <p:nvSpPr>
          <p:cNvPr id="8" name="CasellaDiTesto 8">
            <a:extLst>
              <a:ext uri="{FF2B5EF4-FFF2-40B4-BE49-F238E27FC236}">
                <a16:creationId xmlns:a16="http://schemas.microsoft.com/office/drawing/2014/main" id="{A020C11C-D0F7-1A2A-00A0-811C93A0FE17}"/>
              </a:ext>
            </a:extLst>
          </p:cNvPr>
          <p:cNvSpPr>
            <a:spLocks noGrp="1"/>
          </p:cNvSpPr>
          <p:nvPr/>
        </p:nvSpPr>
        <p:spPr>
          <a:xfrm>
            <a:off x="1610544" y="7310586"/>
            <a:ext cx="9001000" cy="646331"/>
          </a:xfrm>
          <a:prstGeom prst="rect">
            <a:avLst/>
          </a:prstGeom>
          <a:noFill/>
        </p:spPr>
        <p:txBody>
          <a:bodyPr wrap="square">
            <a:spAutoFit/>
          </a:bodyPr>
          <a:lstStyle/>
          <a:p>
            <a:r>
              <a:rPr dirty="0"/>
              <a:t>Thirumalai S et al. The Neurological Impact of Metabolic and Bariatric Surgery: A Systematic Review of Post-Operative Neuropathic and Non-Neuropathic Complications. Clin </a:t>
            </a:r>
            <a:r>
              <a:rPr dirty="0" err="1"/>
              <a:t>Obes</a:t>
            </a:r>
            <a:r>
              <a:rPr dirty="0"/>
              <a:t>. 2026</a:t>
            </a:r>
          </a:p>
        </p:txBody>
      </p:sp>
    </p:spTree>
    <p:extLst>
      <p:ext uri="{BB962C8B-B14F-4D97-AF65-F5344CB8AC3E}">
        <p14:creationId xmlns:p14="http://schemas.microsoft.com/office/powerpoint/2010/main" val="1174838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AFB"/>
        </a:solidFill>
        <a:effectLst/>
      </p:bgPr>
    </p:bg>
    <p:spTree>
      <p:nvGrpSpPr>
        <p:cNvPr id="1" name=""/>
        <p:cNvGrpSpPr/>
        <p:nvPr/>
      </p:nvGrpSpPr>
      <p:grpSpPr>
        <a:xfrm>
          <a:off x="0" y="0"/>
          <a:ext cx="0" cy="0"/>
          <a:chOff x="0" y="0"/>
          <a:chExt cx="0" cy="0"/>
        </a:xfrm>
      </p:grpSpPr>
      <p:sp>
        <p:nvSpPr>
          <p:cNvPr id="19" name="Rettangolo 18">
            <a:extLst>
              <a:ext uri="{FF2B5EF4-FFF2-40B4-BE49-F238E27FC236}">
                <a16:creationId xmlns:a16="http://schemas.microsoft.com/office/drawing/2014/main" id="{3BA88CC2-FDE3-4AF4-9E71-808ECEE429A4}"/>
              </a:ext>
            </a:extLst>
          </p:cNvPr>
          <p:cNvSpPr>
            <a:spLocks noGrp="1"/>
          </p:cNvSpPr>
          <p:nvPr/>
        </p:nvSpPr>
        <p:spPr>
          <a:xfrm>
            <a:off x="0" y="0"/>
            <a:ext cx="11430000" cy="152400"/>
          </a:xfrm>
          <a:prstGeom prst="rect">
            <a:avLst/>
          </a:prstGeom>
          <a:solidFill>
            <a:srgbClr val="00A4C2"/>
          </a:solidFill>
          <a:ln w="0">
            <a:solidFill>
              <a:srgbClr val="00A4C2"/>
            </a:solidFill>
          </a:ln>
        </p:spPr>
        <p:txBody>
          <a:bodyPr/>
          <a:lstStyle/>
          <a:p>
            <a:endParaRPr/>
          </a:p>
        </p:txBody>
      </p:sp>
      <p:sp>
        <p:nvSpPr>
          <p:cNvPr id="3" name="Rettangolo 2">
            <a:extLst>
              <a:ext uri="{FF2B5EF4-FFF2-40B4-BE49-F238E27FC236}">
                <a16:creationId xmlns:a16="http://schemas.microsoft.com/office/drawing/2014/main" id="{D19B67D1-7116-456B-AA53-73FA90130519}"/>
              </a:ext>
            </a:extLst>
          </p:cNvPr>
          <p:cNvSpPr>
            <a:spLocks noGrp="1"/>
          </p:cNvSpPr>
          <p:nvPr/>
        </p:nvSpPr>
        <p:spPr>
          <a:xfrm>
            <a:off x="723900" y="8096250"/>
            <a:ext cx="9239250" cy="19050"/>
          </a:xfrm>
          <a:prstGeom prst="rect">
            <a:avLst/>
          </a:prstGeom>
          <a:noFill/>
          <a:ln w="0">
            <a:noFill/>
          </a:ln>
        </p:spPr>
        <p:txBody>
          <a:bodyPr/>
          <a:lstStyle/>
          <a:p>
            <a:endParaRPr/>
          </a:p>
        </p:txBody>
      </p:sp>
      <p:sp>
        <p:nvSpPr>
          <p:cNvPr id="4" name="Rettangolo 3">
            <a:extLst>
              <a:ext uri="{FF2B5EF4-FFF2-40B4-BE49-F238E27FC236}">
                <a16:creationId xmlns:a16="http://schemas.microsoft.com/office/drawing/2014/main" id="{0FA9144C-EA56-4B1E-9F68-2E795AEB5556}"/>
              </a:ext>
            </a:extLst>
          </p:cNvPr>
          <p:cNvSpPr>
            <a:spLocks noGrp="1"/>
          </p:cNvSpPr>
          <p:nvPr/>
        </p:nvSpPr>
        <p:spPr>
          <a:xfrm>
            <a:off x="10287000" y="7905750"/>
            <a:ext cx="609600" cy="266700"/>
          </a:xfrm>
          <a:prstGeom prst="rect">
            <a:avLst/>
          </a:prstGeom>
          <a:noFill/>
          <a:ln w="0">
            <a:noFill/>
            <a:prstDash val="solid"/>
          </a:ln>
        </p:spPr>
        <p:txBody>
          <a:bodyPr anchor="ctr"/>
          <a:lstStyle/>
          <a:p>
            <a:pPr algn="r">
              <a:buNone/>
              <a:defRPr sz="1125" b="1">
                <a:solidFill>
                  <a:srgbClr val="5D6B78"/>
                </a:solidFill>
              </a:defRPr>
            </a:pPr>
            <a:endParaRPr/>
          </a:p>
        </p:txBody>
      </p:sp>
      <p:sp>
        <p:nvSpPr>
          <p:cNvPr id="5" name="Rettangolo 4">
            <a:extLst>
              <a:ext uri="{FF2B5EF4-FFF2-40B4-BE49-F238E27FC236}">
                <a16:creationId xmlns:a16="http://schemas.microsoft.com/office/drawing/2014/main" id="{BD0EF401-AD90-4856-8C8F-3A86FF9B7EB6}"/>
              </a:ext>
            </a:extLst>
          </p:cNvPr>
          <p:cNvSpPr>
            <a:spLocks noGrp="1"/>
          </p:cNvSpPr>
          <p:nvPr/>
        </p:nvSpPr>
        <p:spPr>
          <a:xfrm>
            <a:off x="723900" y="781050"/>
            <a:ext cx="10096500" cy="876300"/>
          </a:xfrm>
          <a:prstGeom prst="rect">
            <a:avLst/>
          </a:prstGeom>
          <a:noFill/>
          <a:ln w="0">
            <a:noFill/>
            <a:prstDash val="solid"/>
          </a:ln>
        </p:spPr>
        <p:txBody>
          <a:bodyPr anchor="ctr">
            <a:normAutofit/>
          </a:bodyPr>
          <a:lstStyle/>
          <a:p>
            <a:pPr algn="just">
              <a:buNone/>
              <a:defRPr sz="1950" b="1">
                <a:solidFill>
                  <a:srgbClr val="00A4C2"/>
                </a:solidFill>
                <a:latin typeface="Arial"/>
                <a:ea typeface="Arial"/>
                <a:cs typeface="Arial"/>
              </a:defRPr>
            </a:pPr>
            <a:endParaRPr/>
          </a:p>
        </p:txBody>
      </p:sp>
      <p:sp>
        <p:nvSpPr>
          <p:cNvPr id="6" name="Rettangolo 5">
            <a:extLst>
              <a:ext uri="{FF2B5EF4-FFF2-40B4-BE49-F238E27FC236}">
                <a16:creationId xmlns:a16="http://schemas.microsoft.com/office/drawing/2014/main" id="{461EB42E-EFC7-4FEF-A6B0-B62C074BCE8A}"/>
              </a:ext>
            </a:extLst>
          </p:cNvPr>
          <p:cNvSpPr>
            <a:spLocks noGrp="1"/>
          </p:cNvSpPr>
          <p:nvPr/>
        </p:nvSpPr>
        <p:spPr>
          <a:xfrm>
            <a:off x="11334750" y="8477250"/>
            <a:ext cx="19050" cy="19050"/>
          </a:xfrm>
          <a:prstGeom prst="rect">
            <a:avLst/>
          </a:prstGeom>
          <a:noFill/>
          <a:ln w="0">
            <a:noFill/>
            <a:prstDash val="solid"/>
          </a:ln>
        </p:spPr>
        <p:txBody>
          <a:bodyPr anchor="ctr"/>
          <a:lstStyle/>
          <a:p>
            <a:pPr>
              <a:buNone/>
              <a:defRPr sz="1500" b="0">
                <a:solidFill>
                  <a:srgbClr val="5D6B78"/>
                </a:solidFill>
              </a:defRPr>
            </a:pPr>
            <a:endParaRPr/>
          </a:p>
        </p:txBody>
      </p:sp>
      <p:sp>
        <p:nvSpPr>
          <p:cNvPr id="7" name="Rettangolo arrotondato 6">
            <a:extLst>
              <a:ext uri="{FF2B5EF4-FFF2-40B4-BE49-F238E27FC236}">
                <a16:creationId xmlns:a16="http://schemas.microsoft.com/office/drawing/2014/main" id="{CD76EBCC-A06F-4133-97EE-9F52A3796176}"/>
              </a:ext>
            </a:extLst>
          </p:cNvPr>
          <p:cNvSpPr>
            <a:spLocks noGrp="1"/>
          </p:cNvSpPr>
          <p:nvPr/>
        </p:nvSpPr>
        <p:spPr>
          <a:xfrm>
            <a:off x="11334750" y="8477250"/>
            <a:ext cx="19050" cy="19050"/>
          </a:xfrm>
          <a:prstGeom prst="roundRect">
            <a:avLst>
              <a:gd name="adj" fmla="val 8889"/>
            </a:avLst>
          </a:prstGeom>
          <a:noFill/>
          <a:ln w="0">
            <a:noFill/>
          </a:ln>
        </p:spPr>
        <p:txBody>
          <a:bodyPr/>
          <a:lstStyle/>
          <a:p>
            <a:endParaRPr/>
          </a:p>
        </p:txBody>
      </p:sp>
      <p:sp>
        <p:nvSpPr>
          <p:cNvPr id="8" name="Rettangolo 7">
            <a:extLst>
              <a:ext uri="{FF2B5EF4-FFF2-40B4-BE49-F238E27FC236}">
                <a16:creationId xmlns:a16="http://schemas.microsoft.com/office/drawing/2014/main" id="{4C9CBBCF-7EE1-4996-8E59-CF861E64BF9C}"/>
              </a:ext>
            </a:extLst>
          </p:cNvPr>
          <p:cNvSpPr>
            <a:spLocks noGrp="1"/>
          </p:cNvSpPr>
          <p:nvPr/>
        </p:nvSpPr>
        <p:spPr>
          <a:xfrm>
            <a:off x="11334750" y="8477250"/>
            <a:ext cx="19050" cy="19050"/>
          </a:xfrm>
          <a:prstGeom prst="rect">
            <a:avLst/>
          </a:prstGeom>
          <a:noFill/>
          <a:ln w="0">
            <a:noFill/>
            <a:prstDash val="solid"/>
          </a:ln>
        </p:spPr>
        <p:txBody>
          <a:bodyPr anchor="ctr">
            <a:normAutofit fontScale="25000" lnSpcReduction="20000"/>
          </a:bodyPr>
          <a:lstStyle/>
          <a:p>
            <a:pPr algn="ctr">
              <a:buNone/>
              <a:defRPr sz="3300" b="1">
                <a:solidFill>
                  <a:srgbClr val="FFFFFF"/>
                </a:solidFill>
              </a:defRPr>
            </a:pPr>
            <a:endParaRPr sz="3300" b="1">
              <a:solidFill>
                <a:srgbClr val="FFFFFF"/>
              </a:solidFill>
            </a:endParaRPr>
          </a:p>
        </p:txBody>
      </p:sp>
      <p:sp>
        <p:nvSpPr>
          <p:cNvPr id="9" name="Rettangolo 8">
            <a:extLst>
              <a:ext uri="{FF2B5EF4-FFF2-40B4-BE49-F238E27FC236}">
                <a16:creationId xmlns:a16="http://schemas.microsoft.com/office/drawing/2014/main" id="{47082A81-4102-46F7-96CB-E817C3B37CC5}"/>
              </a:ext>
            </a:extLst>
          </p:cNvPr>
          <p:cNvSpPr>
            <a:spLocks noGrp="1"/>
          </p:cNvSpPr>
          <p:nvPr/>
        </p:nvSpPr>
        <p:spPr>
          <a:xfrm>
            <a:off x="11334750" y="8477250"/>
            <a:ext cx="19050" cy="19050"/>
          </a:xfrm>
          <a:prstGeom prst="rect">
            <a:avLst/>
          </a:prstGeom>
          <a:noFill/>
          <a:ln w="0">
            <a:noFill/>
          </a:ln>
        </p:spPr>
        <p:txBody>
          <a:bodyPr anchor="ctr"/>
          <a:lstStyle/>
          <a:p>
            <a:pPr algn="ctr">
              <a:buNone/>
              <a:defRPr sz="1425" b="0">
                <a:solidFill>
                  <a:srgbClr val="FFFFFF"/>
                </a:solidFill>
              </a:defRPr>
            </a:pPr>
            <a:endParaRPr sz="1425" b="0">
              <a:solidFill>
                <a:srgbClr val="FFFFFF"/>
              </a:solidFill>
            </a:endParaRPr>
          </a:p>
        </p:txBody>
      </p:sp>
      <p:sp>
        <p:nvSpPr>
          <p:cNvPr id="10" name="Rettangolo arrotondato 9">
            <a:extLst>
              <a:ext uri="{FF2B5EF4-FFF2-40B4-BE49-F238E27FC236}">
                <a16:creationId xmlns:a16="http://schemas.microsoft.com/office/drawing/2014/main" id="{F7EF5F25-21C4-4710-AE75-D6A47E7325A1}"/>
              </a:ext>
            </a:extLst>
          </p:cNvPr>
          <p:cNvSpPr>
            <a:spLocks noGrp="1"/>
          </p:cNvSpPr>
          <p:nvPr/>
        </p:nvSpPr>
        <p:spPr>
          <a:xfrm>
            <a:off x="11334750" y="8477250"/>
            <a:ext cx="19050" cy="19050"/>
          </a:xfrm>
          <a:prstGeom prst="roundRect">
            <a:avLst>
              <a:gd name="adj" fmla="val 8219"/>
            </a:avLst>
          </a:prstGeom>
          <a:noFill/>
          <a:ln w="0">
            <a:noFill/>
          </a:ln>
        </p:spPr>
        <p:txBody>
          <a:bodyPr/>
          <a:lstStyle/>
          <a:p>
            <a:endParaRPr/>
          </a:p>
        </p:txBody>
      </p:sp>
      <p:sp>
        <p:nvSpPr>
          <p:cNvPr id="11" name="Rettangolo 10">
            <a:extLst>
              <a:ext uri="{FF2B5EF4-FFF2-40B4-BE49-F238E27FC236}">
                <a16:creationId xmlns:a16="http://schemas.microsoft.com/office/drawing/2014/main" id="{FD4CA202-9333-4A4B-B2B6-8A1D540EB132}"/>
              </a:ext>
            </a:extLst>
          </p:cNvPr>
          <p:cNvSpPr>
            <a:spLocks noGrp="1"/>
          </p:cNvSpPr>
          <p:nvPr/>
        </p:nvSpPr>
        <p:spPr>
          <a:xfrm>
            <a:off x="11334750" y="8477250"/>
            <a:ext cx="19050" cy="19050"/>
          </a:xfrm>
          <a:prstGeom prst="rect">
            <a:avLst/>
          </a:prstGeom>
          <a:noFill/>
          <a:ln w="0">
            <a:noFill/>
            <a:prstDash val="solid"/>
          </a:ln>
        </p:spPr>
        <p:txBody>
          <a:bodyPr anchor="ctr"/>
          <a:lstStyle/>
          <a:p>
            <a:pPr algn="l">
              <a:buNone/>
              <a:defRPr sz="1500" b="1">
                <a:solidFill>
                  <a:srgbClr val="EA4960"/>
                </a:solidFill>
              </a:defRPr>
            </a:pPr>
            <a:endParaRPr/>
          </a:p>
        </p:txBody>
      </p:sp>
      <p:sp>
        <p:nvSpPr>
          <p:cNvPr id="13" name="Rettangolo 12">
            <a:extLst>
              <a:ext uri="{FF2B5EF4-FFF2-40B4-BE49-F238E27FC236}">
                <a16:creationId xmlns:a16="http://schemas.microsoft.com/office/drawing/2014/main" id="{0138ABA0-CE99-4910-B0CD-5D3F2D5DEE9B}"/>
              </a:ext>
            </a:extLst>
          </p:cNvPr>
          <p:cNvSpPr>
            <a:spLocks noGrp="1"/>
          </p:cNvSpPr>
          <p:nvPr/>
        </p:nvSpPr>
        <p:spPr>
          <a:xfrm>
            <a:off x="11334750" y="8477250"/>
            <a:ext cx="19050" cy="19050"/>
          </a:xfrm>
          <a:prstGeom prst="rect">
            <a:avLst/>
          </a:prstGeom>
          <a:noFill/>
          <a:ln w="0">
            <a:noFill/>
          </a:ln>
        </p:spPr>
        <p:txBody>
          <a:bodyPr anchor="ctr"/>
          <a:lstStyle/>
          <a:p>
            <a:pPr algn="l">
              <a:buNone/>
              <a:defRPr sz="1725" b="0">
                <a:solidFill>
                  <a:srgbClr val="18212B"/>
                </a:solidFill>
              </a:defRPr>
            </a:pPr>
            <a:endParaRPr sz="1725" b="0">
              <a:solidFill>
                <a:srgbClr val="18212B"/>
              </a:solidFill>
            </a:endParaRPr>
          </a:p>
        </p:txBody>
      </p:sp>
      <p:sp>
        <p:nvSpPr>
          <p:cNvPr id="15" name="Rettangolo 14">
            <a:extLst>
              <a:ext uri="{FF2B5EF4-FFF2-40B4-BE49-F238E27FC236}">
                <a16:creationId xmlns:a16="http://schemas.microsoft.com/office/drawing/2014/main" id="{C0B48EFF-D5B4-4119-9A98-FAD6D67B5575}"/>
              </a:ext>
            </a:extLst>
          </p:cNvPr>
          <p:cNvSpPr>
            <a:spLocks noGrp="1"/>
          </p:cNvSpPr>
          <p:nvPr/>
        </p:nvSpPr>
        <p:spPr>
          <a:xfrm>
            <a:off x="11334750" y="8477250"/>
            <a:ext cx="19050" cy="19050"/>
          </a:xfrm>
          <a:prstGeom prst="rect">
            <a:avLst/>
          </a:prstGeom>
          <a:noFill/>
          <a:ln w="0">
            <a:noFill/>
            <a:prstDash val="solid"/>
          </a:ln>
        </p:spPr>
        <p:txBody>
          <a:bodyPr anchor="ctr"/>
          <a:lstStyle/>
          <a:p>
            <a:pPr algn="l">
              <a:buNone/>
              <a:defRPr sz="1725" b="0">
                <a:solidFill>
                  <a:srgbClr val="18212B"/>
                </a:solidFill>
              </a:defRPr>
            </a:pPr>
            <a:endParaRPr/>
          </a:p>
        </p:txBody>
      </p:sp>
      <p:sp>
        <p:nvSpPr>
          <p:cNvPr id="17" name="Rettangolo 16">
            <a:extLst>
              <a:ext uri="{FF2B5EF4-FFF2-40B4-BE49-F238E27FC236}">
                <a16:creationId xmlns:a16="http://schemas.microsoft.com/office/drawing/2014/main" id="{EFC29E99-C72C-4D08-A75F-4867F5F6221F}"/>
              </a:ext>
            </a:extLst>
          </p:cNvPr>
          <p:cNvSpPr>
            <a:spLocks noGrp="1"/>
          </p:cNvSpPr>
          <p:nvPr/>
        </p:nvSpPr>
        <p:spPr>
          <a:xfrm>
            <a:off x="11334750" y="8477250"/>
            <a:ext cx="19050" cy="19050"/>
          </a:xfrm>
          <a:prstGeom prst="rect">
            <a:avLst/>
          </a:prstGeom>
          <a:noFill/>
          <a:ln w="0">
            <a:noFill/>
          </a:ln>
        </p:spPr>
        <p:txBody>
          <a:bodyPr anchor="ctr"/>
          <a:lstStyle/>
          <a:p>
            <a:pPr algn="l">
              <a:buNone/>
              <a:defRPr sz="1725" b="0">
                <a:solidFill>
                  <a:srgbClr val="18212B"/>
                </a:solidFill>
              </a:defRPr>
            </a:pPr>
            <a:endParaRPr sz="1725" b="0">
              <a:solidFill>
                <a:srgbClr val="18212B"/>
              </a:solidFill>
            </a:endParaRPr>
          </a:p>
        </p:txBody>
      </p:sp>
      <p:sp>
        <p:nvSpPr>
          <p:cNvPr id="18" name="Rettangolo 17">
            <a:extLst>
              <a:ext uri="{FF2B5EF4-FFF2-40B4-BE49-F238E27FC236}">
                <a16:creationId xmlns:a16="http://schemas.microsoft.com/office/drawing/2014/main" id="{FD0F7AEA-DA25-4A90-9959-312642928137}"/>
              </a:ext>
            </a:extLst>
          </p:cNvPr>
          <p:cNvSpPr>
            <a:spLocks noGrp="1"/>
          </p:cNvSpPr>
          <p:nvPr/>
        </p:nvSpPr>
        <p:spPr>
          <a:xfrm>
            <a:off x="11334750" y="8477250"/>
            <a:ext cx="19050" cy="19050"/>
          </a:xfrm>
          <a:prstGeom prst="rect">
            <a:avLst/>
          </a:prstGeom>
          <a:noFill/>
          <a:ln w="0">
            <a:noFill/>
            <a:prstDash val="solid"/>
          </a:ln>
        </p:spPr>
        <p:txBody>
          <a:bodyPr anchor="ctr"/>
          <a:lstStyle/>
          <a:p>
            <a:pPr>
              <a:buNone/>
              <a:defRPr sz="1500" b="0">
                <a:solidFill>
                  <a:srgbClr val="5D6B78"/>
                </a:solidFill>
              </a:defRPr>
            </a:pPr>
            <a:endParaRPr/>
          </a:p>
        </p:txBody>
      </p:sp>
      <p:sp>
        <p:nvSpPr>
          <p:cNvPr id="20" name="CasellaDiTesto 19">
            <a:extLst>
              <a:ext uri="{FF2B5EF4-FFF2-40B4-BE49-F238E27FC236}">
                <a16:creationId xmlns:a16="http://schemas.microsoft.com/office/drawing/2014/main" id="{C4B5332C-BB1D-4227-96B4-616BF12A4D55}"/>
              </a:ext>
            </a:extLst>
          </p:cNvPr>
          <p:cNvSpPr>
            <a:spLocks noGrp="1"/>
          </p:cNvSpPr>
          <p:nvPr/>
        </p:nvSpPr>
        <p:spPr>
          <a:xfrm>
            <a:off x="6115050" y="6762750"/>
            <a:ext cx="4705350" cy="1304925"/>
          </a:xfrm>
          <a:prstGeom prst="rect">
            <a:avLst/>
          </a:prstGeom>
          <a:noFill/>
        </p:spPr>
        <p:txBody>
          <a:bodyPr wrap="square">
            <a:normAutofit/>
          </a:bodyPr>
          <a:lstStyle/>
          <a:p>
            <a:pPr>
              <a:buNone/>
              <a:defRPr sz="690">
                <a:solidFill>
                  <a:srgbClr val="53666D"/>
                </a:solidFill>
                <a:latin typeface="Arial"/>
                <a:ea typeface="Arial"/>
                <a:cs typeface="Arial"/>
              </a:defRPr>
            </a:pPr>
            <a:r>
              <a:rPr sz="690">
                <a:solidFill>
                  <a:srgbClr val="53666D"/>
                </a:solidFill>
                <a:latin typeface="Arial"/>
                <a:ea typeface="Arial"/>
                <a:cs typeface="Arial"/>
              </a:rPr>
              <a:t>Karimi Behnagh A, et al. Pre- and Post-surgical Prevalence of Thiamine Deficiency in Patients Undergoing Bariatric Surgery: a Systematic Review and Meta-analysis. Obes Surg. 2024</a:t>
            </a:r>
          </a:p>
          <a:p>
            <a:endParaRPr sz="1200"/>
          </a:p>
          <a:p>
            <a:pPr>
              <a:buNone/>
              <a:defRPr sz="690">
                <a:solidFill>
                  <a:srgbClr val="53666D"/>
                </a:solidFill>
                <a:latin typeface="Arial"/>
                <a:ea typeface="Arial"/>
                <a:cs typeface="Arial"/>
              </a:defRPr>
            </a:pPr>
            <a:r>
              <a:rPr sz="690">
                <a:solidFill>
                  <a:srgbClr val="53666D"/>
                </a:solidFill>
                <a:latin typeface="Arial"/>
                <a:ea typeface="Arial"/>
                <a:cs typeface="Arial"/>
              </a:rPr>
              <a:t>Guidelines for Perioperative Care in Bariatric Surgery: Enhanced Recovery After Surgery (ERAS) Society Recommendations: A 2021 Update. World J Surg. 2022</a:t>
            </a:r>
            <a:endParaRPr/>
          </a:p>
        </p:txBody>
      </p:sp>
      <p:sp>
        <p:nvSpPr>
          <p:cNvPr id="2" name="CasellaDiTesto 1">
            <a:extLst>
              <a:ext uri="{FF2B5EF4-FFF2-40B4-BE49-F238E27FC236}">
                <a16:creationId xmlns:a16="http://schemas.microsoft.com/office/drawing/2014/main" id="{4E4D834F-EFA0-AA39-F5A8-A414135FBB21}"/>
              </a:ext>
            </a:extLst>
          </p:cNvPr>
          <p:cNvSpPr>
            <a:spLocks noGrp="1"/>
          </p:cNvSpPr>
          <p:nvPr/>
        </p:nvSpPr>
        <p:spPr>
          <a:xfrm>
            <a:off x="9593179" y="6384758"/>
            <a:ext cx="184731" cy="369332"/>
          </a:xfrm>
          <a:prstGeom prst="rect">
            <a:avLst/>
          </a:prstGeom>
          <a:noFill/>
        </p:spPr>
        <p:txBody>
          <a:bodyPr wrap="none">
            <a:spAutoFit/>
          </a:bodyPr>
          <a:lstStyle/>
          <a:p>
            <a:endParaRPr/>
          </a:p>
        </p:txBody>
      </p:sp>
      <p:sp>
        <p:nvSpPr>
          <p:cNvPr id="21" name="Rettangolo con angoli arrotondati 20">
            <a:extLst>
              <a:ext uri="{FF2B5EF4-FFF2-40B4-BE49-F238E27FC236}">
                <a16:creationId xmlns:a16="http://schemas.microsoft.com/office/drawing/2014/main" id="{82A64B01-8A9C-4484-8CE5-07B12F51F988}"/>
              </a:ext>
            </a:extLst>
          </p:cNvPr>
          <p:cNvSpPr>
            <a:spLocks noGrp="1"/>
          </p:cNvSpPr>
          <p:nvPr/>
        </p:nvSpPr>
        <p:spPr>
          <a:xfrm>
            <a:off x="361950" y="361950"/>
            <a:ext cx="10706100" cy="1104900"/>
          </a:xfrm>
          <a:prstGeom prst="roundRect">
            <a:avLst>
              <a:gd name="adj" fmla="val 6897"/>
            </a:avLst>
          </a:prstGeom>
          <a:solidFill>
            <a:srgbClr val="078F94"/>
          </a:solidFill>
          <a:ln w="0">
            <a:solidFill>
              <a:srgbClr val="078F94"/>
            </a:solidFill>
          </a:ln>
        </p:spPr>
        <p:txBody>
          <a:bodyPr/>
          <a:lstStyle/>
          <a:p>
            <a:endParaRPr lang="it-IT"/>
          </a:p>
        </p:txBody>
      </p:sp>
      <p:sp>
        <p:nvSpPr>
          <p:cNvPr id="22" name="Rettangolo 21">
            <a:extLst>
              <a:ext uri="{FF2B5EF4-FFF2-40B4-BE49-F238E27FC236}">
                <a16:creationId xmlns:a16="http://schemas.microsoft.com/office/drawing/2014/main" id="{E8B1E73C-C34A-4E54-B52C-5A3C1E3C8DFA}"/>
              </a:ext>
            </a:extLst>
          </p:cNvPr>
          <p:cNvSpPr>
            <a:spLocks noGrp="1"/>
          </p:cNvSpPr>
          <p:nvPr/>
        </p:nvSpPr>
        <p:spPr>
          <a:xfrm>
            <a:off x="361950" y="361950"/>
            <a:ext cx="133350" cy="1104900"/>
          </a:xfrm>
          <a:prstGeom prst="rect">
            <a:avLst/>
          </a:prstGeom>
          <a:solidFill>
            <a:srgbClr val="F05258"/>
          </a:solidFill>
          <a:ln w="0">
            <a:solidFill>
              <a:srgbClr val="F05258"/>
            </a:solidFill>
          </a:ln>
        </p:spPr>
        <p:txBody>
          <a:bodyPr/>
          <a:lstStyle/>
          <a:p>
            <a:endParaRPr lang="it-IT"/>
          </a:p>
        </p:txBody>
      </p:sp>
      <p:sp>
        <p:nvSpPr>
          <p:cNvPr id="23" name="Rettangolo 22">
            <a:extLst>
              <a:ext uri="{FF2B5EF4-FFF2-40B4-BE49-F238E27FC236}">
                <a16:creationId xmlns:a16="http://schemas.microsoft.com/office/drawing/2014/main" id="{F34A1EF1-0768-4DE8-8FE6-C09DA0929226}"/>
              </a:ext>
            </a:extLst>
          </p:cNvPr>
          <p:cNvSpPr>
            <a:spLocks noGrp="1"/>
          </p:cNvSpPr>
          <p:nvPr/>
        </p:nvSpPr>
        <p:spPr>
          <a:xfrm>
            <a:off x="742950" y="581025"/>
            <a:ext cx="9715500" cy="685800"/>
          </a:xfrm>
          <a:prstGeom prst="rect">
            <a:avLst/>
          </a:prstGeom>
          <a:noFill/>
          <a:ln w="0">
            <a:noFill/>
          </a:ln>
        </p:spPr>
        <p:txBody>
          <a:bodyPr>
            <a:normAutofit/>
          </a:bodyPr>
          <a:lstStyle/>
          <a:p>
            <a:pPr>
              <a:buNone/>
              <a:defRPr sz="2250" b="1">
                <a:solidFill>
                  <a:srgbClr val="FFFFFF"/>
                </a:solidFill>
                <a:latin typeface="Arial"/>
                <a:ea typeface="Arial"/>
                <a:cs typeface="Arial"/>
              </a:defRPr>
            </a:pPr>
            <a:r>
              <a:rPr sz="2250" b="1">
                <a:solidFill>
                  <a:srgbClr val="FFFFFF"/>
                </a:solidFill>
                <a:latin typeface="Arial"/>
                <a:ea typeface="Arial"/>
                <a:cs typeface="Arial"/>
              </a:rPr>
              <a:t>PRIMA DELLA CHIRURGIA</a:t>
            </a:r>
          </a:p>
        </p:txBody>
      </p:sp>
      <p:sp>
        <p:nvSpPr>
          <p:cNvPr id="24" name="Rettangolo con angoli arrotondati 23">
            <a:extLst>
              <a:ext uri="{FF2B5EF4-FFF2-40B4-BE49-F238E27FC236}">
                <a16:creationId xmlns:a16="http://schemas.microsoft.com/office/drawing/2014/main" id="{87BCEC83-BF87-409F-960D-363BBDF85B15}"/>
              </a:ext>
            </a:extLst>
          </p:cNvPr>
          <p:cNvSpPr>
            <a:spLocks noGrp="1"/>
          </p:cNvSpPr>
          <p:nvPr/>
        </p:nvSpPr>
        <p:spPr>
          <a:xfrm>
            <a:off x="11334750" y="8477250"/>
            <a:ext cx="19050" cy="19050"/>
          </a:xfrm>
          <a:prstGeom prst="roundRect">
            <a:avLst>
              <a:gd name="adj" fmla="val 6061"/>
            </a:avLst>
          </a:prstGeom>
          <a:noFill/>
          <a:ln w="0">
            <a:noFill/>
          </a:ln>
        </p:spPr>
        <p:txBody>
          <a:bodyPr/>
          <a:lstStyle/>
          <a:p>
            <a:endParaRPr/>
          </a:p>
        </p:txBody>
      </p:sp>
      <p:sp>
        <p:nvSpPr>
          <p:cNvPr id="25" name="Rettangolo 24">
            <a:extLst>
              <a:ext uri="{FF2B5EF4-FFF2-40B4-BE49-F238E27FC236}">
                <a16:creationId xmlns:a16="http://schemas.microsoft.com/office/drawing/2014/main" id="{5FEEB122-789D-45C3-85A5-5FC172A08B21}"/>
              </a:ext>
            </a:extLst>
          </p:cNvPr>
          <p:cNvSpPr>
            <a:spLocks noGrp="1"/>
          </p:cNvSpPr>
          <p:nvPr/>
        </p:nvSpPr>
        <p:spPr>
          <a:xfrm>
            <a:off x="11334750" y="8477250"/>
            <a:ext cx="19050" cy="19050"/>
          </a:xfrm>
          <a:prstGeom prst="rect">
            <a:avLst/>
          </a:prstGeom>
          <a:noFill/>
          <a:ln w="0">
            <a:noFill/>
          </a:ln>
        </p:spPr>
        <p:txBody>
          <a:bodyPr>
            <a:normAutofit fontScale="25000" lnSpcReduction="20000"/>
          </a:bodyPr>
          <a:lstStyle/>
          <a:p>
            <a:pPr>
              <a:buNone/>
              <a:defRPr sz="4050" b="1">
                <a:solidFill>
                  <a:srgbClr val="F05258"/>
                </a:solidFill>
                <a:latin typeface="Arial"/>
                <a:ea typeface="Arial"/>
                <a:cs typeface="Arial"/>
              </a:defRPr>
            </a:pPr>
            <a:endParaRPr/>
          </a:p>
        </p:txBody>
      </p:sp>
      <p:sp>
        <p:nvSpPr>
          <p:cNvPr id="26" name="Rettangolo 25">
            <a:extLst>
              <a:ext uri="{FF2B5EF4-FFF2-40B4-BE49-F238E27FC236}">
                <a16:creationId xmlns:a16="http://schemas.microsoft.com/office/drawing/2014/main" id="{771B9258-A73D-4B62-9422-FD89A486F67C}"/>
              </a:ext>
            </a:extLst>
          </p:cNvPr>
          <p:cNvSpPr>
            <a:spLocks noGrp="1"/>
          </p:cNvSpPr>
          <p:nvPr/>
        </p:nvSpPr>
        <p:spPr>
          <a:xfrm>
            <a:off x="11334750" y="8477250"/>
            <a:ext cx="19050" cy="19050"/>
          </a:xfrm>
          <a:prstGeom prst="rect">
            <a:avLst/>
          </a:prstGeom>
          <a:noFill/>
          <a:ln w="0">
            <a:noFill/>
          </a:ln>
        </p:spPr>
        <p:txBody>
          <a:bodyPr>
            <a:normAutofit fontScale="25000" lnSpcReduction="20000"/>
          </a:bodyPr>
          <a:lstStyle/>
          <a:p>
            <a:pPr>
              <a:buNone/>
              <a:defRPr sz="1800" b="1">
                <a:solidFill>
                  <a:srgbClr val="078F94"/>
                </a:solidFill>
                <a:latin typeface="Arial"/>
                <a:ea typeface="Arial"/>
                <a:cs typeface="Arial"/>
              </a:defRPr>
            </a:pPr>
            <a:endParaRPr/>
          </a:p>
        </p:txBody>
      </p:sp>
      <p:sp>
        <p:nvSpPr>
          <p:cNvPr id="27" name="Rettangolo 26">
            <a:extLst>
              <a:ext uri="{FF2B5EF4-FFF2-40B4-BE49-F238E27FC236}">
                <a16:creationId xmlns:a16="http://schemas.microsoft.com/office/drawing/2014/main" id="{41C02B8F-4436-4208-B99A-110B775FEC5B}"/>
              </a:ext>
            </a:extLst>
          </p:cNvPr>
          <p:cNvSpPr>
            <a:spLocks noGrp="1"/>
          </p:cNvSpPr>
          <p:nvPr/>
        </p:nvSpPr>
        <p:spPr>
          <a:xfrm>
            <a:off x="11334750" y="8477250"/>
            <a:ext cx="19050" cy="19050"/>
          </a:xfrm>
          <a:prstGeom prst="rect">
            <a:avLst/>
          </a:prstGeom>
          <a:noFill/>
          <a:ln w="0">
            <a:noFill/>
          </a:ln>
        </p:spPr>
        <p:txBody>
          <a:bodyPr>
            <a:normAutofit fontScale="25000" lnSpcReduction="20000"/>
          </a:bodyPr>
          <a:lstStyle/>
          <a:p>
            <a:pPr>
              <a:buNone/>
              <a:defRPr sz="1350">
                <a:solidFill>
                  <a:srgbClr val="17242B"/>
                </a:solidFill>
                <a:latin typeface="Arial"/>
                <a:ea typeface="Arial"/>
                <a:cs typeface="Arial"/>
              </a:defRPr>
            </a:pPr>
            <a:endParaRPr/>
          </a:p>
        </p:txBody>
      </p:sp>
      <p:sp>
        <p:nvSpPr>
          <p:cNvPr id="28" name="Rettangolo 27">
            <a:extLst>
              <a:ext uri="{FF2B5EF4-FFF2-40B4-BE49-F238E27FC236}">
                <a16:creationId xmlns:a16="http://schemas.microsoft.com/office/drawing/2014/main" id="{522D465B-F0E0-42B0-B124-4E21F74FC3E6}"/>
              </a:ext>
            </a:extLst>
          </p:cNvPr>
          <p:cNvSpPr>
            <a:spLocks noGrp="1"/>
          </p:cNvSpPr>
          <p:nvPr/>
        </p:nvSpPr>
        <p:spPr>
          <a:xfrm>
            <a:off x="11334750" y="8477250"/>
            <a:ext cx="19050" cy="19050"/>
          </a:xfrm>
          <a:prstGeom prst="rect">
            <a:avLst/>
          </a:prstGeom>
          <a:noFill/>
          <a:ln w="0">
            <a:noFill/>
          </a:ln>
        </p:spPr>
        <p:txBody>
          <a:bodyPr/>
          <a:lstStyle/>
          <a:p>
            <a:endParaRPr lang="it-IT"/>
          </a:p>
        </p:txBody>
      </p:sp>
      <p:sp>
        <p:nvSpPr>
          <p:cNvPr id="29" name="Ovale 28">
            <a:extLst>
              <a:ext uri="{FF2B5EF4-FFF2-40B4-BE49-F238E27FC236}">
                <a16:creationId xmlns:a16="http://schemas.microsoft.com/office/drawing/2014/main" id="{812964F8-3EB1-442B-9B3E-BF7E3A3F1D12}"/>
              </a:ext>
            </a:extLst>
          </p:cNvPr>
          <p:cNvSpPr>
            <a:spLocks noGrp="1"/>
          </p:cNvSpPr>
          <p:nvPr/>
        </p:nvSpPr>
        <p:spPr>
          <a:xfrm>
            <a:off x="11334750" y="8477250"/>
            <a:ext cx="19050" cy="19050"/>
          </a:xfrm>
          <a:prstGeom prst="ellipse">
            <a:avLst/>
          </a:prstGeom>
          <a:solidFill>
            <a:srgbClr val="078F94"/>
          </a:solidFill>
          <a:ln w="0">
            <a:solidFill>
              <a:srgbClr val="078F94"/>
            </a:solidFill>
          </a:ln>
        </p:spPr>
        <p:txBody>
          <a:bodyPr>
            <a:normAutofit fontScale="25000" lnSpcReduction="20000"/>
          </a:bodyPr>
          <a:lstStyle/>
          <a:p>
            <a:pPr>
              <a:buNone/>
              <a:defRPr sz="1500" b="1">
                <a:solidFill>
                  <a:srgbClr val="FFFFFF"/>
                </a:solidFill>
                <a:latin typeface="Arial"/>
                <a:ea typeface="Arial"/>
                <a:cs typeface="Arial"/>
              </a:defRPr>
            </a:pPr>
            <a:endParaRPr/>
          </a:p>
        </p:txBody>
      </p:sp>
      <p:sp>
        <p:nvSpPr>
          <p:cNvPr id="30" name="Rettangolo 29">
            <a:extLst>
              <a:ext uri="{FF2B5EF4-FFF2-40B4-BE49-F238E27FC236}">
                <a16:creationId xmlns:a16="http://schemas.microsoft.com/office/drawing/2014/main" id="{B724AB59-15E3-4552-B6F4-5AF0C8068543}"/>
              </a:ext>
            </a:extLst>
          </p:cNvPr>
          <p:cNvSpPr>
            <a:spLocks noGrp="1"/>
          </p:cNvSpPr>
          <p:nvPr/>
        </p:nvSpPr>
        <p:spPr>
          <a:xfrm>
            <a:off x="11334750" y="8477250"/>
            <a:ext cx="19050" cy="19050"/>
          </a:xfrm>
          <a:prstGeom prst="rect">
            <a:avLst/>
          </a:prstGeom>
          <a:noFill/>
          <a:ln w="0">
            <a:noFill/>
          </a:ln>
        </p:spPr>
        <p:txBody>
          <a:bodyPr>
            <a:normAutofit fontScale="25000" lnSpcReduction="20000"/>
          </a:bodyPr>
          <a:lstStyle/>
          <a:p>
            <a:pPr>
              <a:buNone/>
              <a:defRPr sz="1425" b="1">
                <a:solidFill>
                  <a:srgbClr val="078F94"/>
                </a:solidFill>
                <a:latin typeface="Arial"/>
                <a:ea typeface="Arial"/>
                <a:cs typeface="Arial"/>
              </a:defRPr>
            </a:pPr>
            <a:endParaRPr/>
          </a:p>
        </p:txBody>
      </p:sp>
      <p:sp>
        <p:nvSpPr>
          <p:cNvPr id="31" name="Rettangolo 30">
            <a:extLst>
              <a:ext uri="{FF2B5EF4-FFF2-40B4-BE49-F238E27FC236}">
                <a16:creationId xmlns:a16="http://schemas.microsoft.com/office/drawing/2014/main" id="{42ED74F0-AC86-49AA-BD36-90C82226FF15}"/>
              </a:ext>
            </a:extLst>
          </p:cNvPr>
          <p:cNvSpPr>
            <a:spLocks noGrp="1"/>
          </p:cNvSpPr>
          <p:nvPr/>
        </p:nvSpPr>
        <p:spPr>
          <a:xfrm>
            <a:off x="11334750" y="8477250"/>
            <a:ext cx="19050" cy="19050"/>
          </a:xfrm>
          <a:prstGeom prst="rect">
            <a:avLst/>
          </a:prstGeom>
          <a:noFill/>
          <a:ln w="0">
            <a:noFill/>
          </a:ln>
        </p:spPr>
        <p:txBody>
          <a:bodyPr>
            <a:normAutofit fontScale="25000" lnSpcReduction="20000"/>
          </a:bodyPr>
          <a:lstStyle/>
          <a:p>
            <a:pPr>
              <a:buNone/>
              <a:defRPr sz="1275">
                <a:solidFill>
                  <a:srgbClr val="17242B"/>
                </a:solidFill>
                <a:latin typeface="Arial"/>
                <a:ea typeface="Arial"/>
                <a:cs typeface="Arial"/>
              </a:defRPr>
            </a:pPr>
            <a:endParaRPr/>
          </a:p>
        </p:txBody>
      </p:sp>
      <p:sp>
        <p:nvSpPr>
          <p:cNvPr id="32" name="Ovale 31">
            <a:extLst>
              <a:ext uri="{FF2B5EF4-FFF2-40B4-BE49-F238E27FC236}">
                <a16:creationId xmlns:a16="http://schemas.microsoft.com/office/drawing/2014/main" id="{8F78F783-A11E-48CC-9B93-9E6224B98167}"/>
              </a:ext>
            </a:extLst>
          </p:cNvPr>
          <p:cNvSpPr>
            <a:spLocks noGrp="1"/>
          </p:cNvSpPr>
          <p:nvPr/>
        </p:nvSpPr>
        <p:spPr>
          <a:xfrm>
            <a:off x="11334750" y="8477250"/>
            <a:ext cx="19050" cy="19050"/>
          </a:xfrm>
          <a:prstGeom prst="ellipse">
            <a:avLst/>
          </a:prstGeom>
          <a:solidFill>
            <a:srgbClr val="078F94"/>
          </a:solidFill>
          <a:ln w="0">
            <a:solidFill>
              <a:srgbClr val="078F94"/>
            </a:solidFill>
          </a:ln>
        </p:spPr>
        <p:txBody>
          <a:bodyPr>
            <a:normAutofit fontScale="25000" lnSpcReduction="20000"/>
          </a:bodyPr>
          <a:lstStyle/>
          <a:p>
            <a:pPr>
              <a:buNone/>
              <a:defRPr sz="1500" b="1">
                <a:solidFill>
                  <a:srgbClr val="FFFFFF"/>
                </a:solidFill>
                <a:latin typeface="Arial"/>
                <a:ea typeface="Arial"/>
                <a:cs typeface="Arial"/>
              </a:defRPr>
            </a:pPr>
            <a:endParaRPr/>
          </a:p>
        </p:txBody>
      </p:sp>
      <p:sp>
        <p:nvSpPr>
          <p:cNvPr id="33" name="Rettangolo 32">
            <a:extLst>
              <a:ext uri="{FF2B5EF4-FFF2-40B4-BE49-F238E27FC236}">
                <a16:creationId xmlns:a16="http://schemas.microsoft.com/office/drawing/2014/main" id="{8149491C-AC59-4F55-8223-AA16432777EB}"/>
              </a:ext>
            </a:extLst>
          </p:cNvPr>
          <p:cNvSpPr>
            <a:spLocks noGrp="1"/>
          </p:cNvSpPr>
          <p:nvPr/>
        </p:nvSpPr>
        <p:spPr>
          <a:xfrm>
            <a:off x="11334750" y="8477250"/>
            <a:ext cx="19050" cy="19050"/>
          </a:xfrm>
          <a:prstGeom prst="rect">
            <a:avLst/>
          </a:prstGeom>
          <a:noFill/>
          <a:ln w="0">
            <a:noFill/>
          </a:ln>
        </p:spPr>
        <p:txBody>
          <a:bodyPr>
            <a:normAutofit fontScale="25000" lnSpcReduction="20000"/>
          </a:bodyPr>
          <a:lstStyle/>
          <a:p>
            <a:pPr>
              <a:buNone/>
              <a:defRPr sz="1425" b="1">
                <a:solidFill>
                  <a:srgbClr val="078F94"/>
                </a:solidFill>
                <a:latin typeface="Arial"/>
                <a:ea typeface="Arial"/>
                <a:cs typeface="Arial"/>
              </a:defRPr>
            </a:pPr>
            <a:endParaRPr/>
          </a:p>
        </p:txBody>
      </p:sp>
      <p:sp>
        <p:nvSpPr>
          <p:cNvPr id="34" name="Rettangolo 33">
            <a:extLst>
              <a:ext uri="{FF2B5EF4-FFF2-40B4-BE49-F238E27FC236}">
                <a16:creationId xmlns:a16="http://schemas.microsoft.com/office/drawing/2014/main" id="{142A2DC5-74D1-4787-BD32-B8A73E5760AA}"/>
              </a:ext>
            </a:extLst>
          </p:cNvPr>
          <p:cNvSpPr>
            <a:spLocks noGrp="1"/>
          </p:cNvSpPr>
          <p:nvPr/>
        </p:nvSpPr>
        <p:spPr>
          <a:xfrm>
            <a:off x="11334750" y="8477250"/>
            <a:ext cx="19050" cy="19050"/>
          </a:xfrm>
          <a:prstGeom prst="rect">
            <a:avLst/>
          </a:prstGeom>
          <a:noFill/>
          <a:ln w="0">
            <a:noFill/>
          </a:ln>
        </p:spPr>
        <p:txBody>
          <a:bodyPr>
            <a:normAutofit fontScale="25000" lnSpcReduction="20000"/>
          </a:bodyPr>
          <a:lstStyle/>
          <a:p>
            <a:pPr>
              <a:buNone/>
              <a:defRPr sz="1275">
                <a:solidFill>
                  <a:srgbClr val="17242B"/>
                </a:solidFill>
                <a:latin typeface="Arial"/>
                <a:ea typeface="Arial"/>
                <a:cs typeface="Arial"/>
              </a:defRPr>
            </a:pPr>
            <a:endParaRPr/>
          </a:p>
        </p:txBody>
      </p:sp>
      <p:sp>
        <p:nvSpPr>
          <p:cNvPr id="35" name="Ovale 34">
            <a:extLst>
              <a:ext uri="{FF2B5EF4-FFF2-40B4-BE49-F238E27FC236}">
                <a16:creationId xmlns:a16="http://schemas.microsoft.com/office/drawing/2014/main" id="{0F3648E0-DE99-48F5-ABF2-912A755EEB31}"/>
              </a:ext>
            </a:extLst>
          </p:cNvPr>
          <p:cNvSpPr>
            <a:spLocks noGrp="1"/>
          </p:cNvSpPr>
          <p:nvPr/>
        </p:nvSpPr>
        <p:spPr>
          <a:xfrm>
            <a:off x="11334750" y="8477250"/>
            <a:ext cx="19050" cy="19050"/>
          </a:xfrm>
          <a:prstGeom prst="ellipse">
            <a:avLst/>
          </a:prstGeom>
          <a:solidFill>
            <a:srgbClr val="F05258"/>
          </a:solidFill>
          <a:ln w="0">
            <a:solidFill>
              <a:srgbClr val="F05258"/>
            </a:solidFill>
          </a:ln>
        </p:spPr>
        <p:txBody>
          <a:bodyPr>
            <a:normAutofit fontScale="25000" lnSpcReduction="20000"/>
          </a:bodyPr>
          <a:lstStyle/>
          <a:p>
            <a:pPr>
              <a:buNone/>
              <a:defRPr sz="1500" b="1">
                <a:solidFill>
                  <a:srgbClr val="FFFFFF"/>
                </a:solidFill>
                <a:latin typeface="Arial"/>
                <a:ea typeface="Arial"/>
                <a:cs typeface="Arial"/>
              </a:defRPr>
            </a:pPr>
            <a:endParaRPr/>
          </a:p>
        </p:txBody>
      </p:sp>
      <p:sp>
        <p:nvSpPr>
          <p:cNvPr id="36" name="Rettangolo 35">
            <a:extLst>
              <a:ext uri="{FF2B5EF4-FFF2-40B4-BE49-F238E27FC236}">
                <a16:creationId xmlns:a16="http://schemas.microsoft.com/office/drawing/2014/main" id="{974B1DDB-C313-45A6-BF86-A2EBFB480301}"/>
              </a:ext>
            </a:extLst>
          </p:cNvPr>
          <p:cNvSpPr>
            <a:spLocks noGrp="1"/>
          </p:cNvSpPr>
          <p:nvPr/>
        </p:nvSpPr>
        <p:spPr>
          <a:xfrm>
            <a:off x="11334750" y="8477250"/>
            <a:ext cx="19050" cy="19050"/>
          </a:xfrm>
          <a:prstGeom prst="rect">
            <a:avLst/>
          </a:prstGeom>
          <a:noFill/>
          <a:ln w="0">
            <a:noFill/>
          </a:ln>
        </p:spPr>
        <p:txBody>
          <a:bodyPr>
            <a:normAutofit fontScale="25000" lnSpcReduction="20000"/>
          </a:bodyPr>
          <a:lstStyle/>
          <a:p>
            <a:pPr>
              <a:buNone/>
              <a:defRPr sz="1425" b="1">
                <a:solidFill>
                  <a:srgbClr val="F05258"/>
                </a:solidFill>
                <a:latin typeface="Arial"/>
                <a:ea typeface="Arial"/>
                <a:cs typeface="Arial"/>
              </a:defRPr>
            </a:pPr>
            <a:endParaRPr/>
          </a:p>
        </p:txBody>
      </p:sp>
      <p:sp>
        <p:nvSpPr>
          <p:cNvPr id="37" name="Rettangolo 36">
            <a:extLst>
              <a:ext uri="{FF2B5EF4-FFF2-40B4-BE49-F238E27FC236}">
                <a16:creationId xmlns:a16="http://schemas.microsoft.com/office/drawing/2014/main" id="{9A700D3E-7C3A-420A-8C59-FB2C1FA8E131}"/>
              </a:ext>
            </a:extLst>
          </p:cNvPr>
          <p:cNvSpPr>
            <a:spLocks noGrp="1"/>
          </p:cNvSpPr>
          <p:nvPr/>
        </p:nvSpPr>
        <p:spPr>
          <a:xfrm>
            <a:off x="11334750" y="8477250"/>
            <a:ext cx="19050" cy="19050"/>
          </a:xfrm>
          <a:prstGeom prst="rect">
            <a:avLst/>
          </a:prstGeom>
          <a:noFill/>
          <a:ln w="0">
            <a:noFill/>
          </a:ln>
        </p:spPr>
        <p:txBody>
          <a:bodyPr>
            <a:normAutofit fontScale="25000" lnSpcReduction="20000"/>
          </a:bodyPr>
          <a:lstStyle/>
          <a:p>
            <a:pPr>
              <a:buNone/>
              <a:defRPr sz="1275">
                <a:solidFill>
                  <a:srgbClr val="17242B"/>
                </a:solidFill>
                <a:latin typeface="Arial"/>
                <a:ea typeface="Arial"/>
                <a:cs typeface="Arial"/>
              </a:defRPr>
            </a:pPr>
            <a:endParaRPr/>
          </a:p>
        </p:txBody>
      </p:sp>
      <p:pic>
        <p:nvPicPr>
          <p:cNvPr id="90" name="Immagine 89"/>
          <p:cNvPicPr>
            <a:picLocks noChangeAspect="1"/>
          </p:cNvPicPr>
          <p:nvPr/>
        </p:nvPicPr>
        <p:blipFill>
          <a:blip r:embed="rId3"/>
          <a:stretch/>
        </p:blipFill>
        <p:spPr>
          <a:xfrm>
            <a:off x="428625" y="1733550"/>
            <a:ext cx="5381625" cy="3695700"/>
          </a:xfrm>
          <a:prstGeom prst="rect">
            <a:avLst/>
          </a:prstGeom>
        </p:spPr>
      </p:pic>
      <p:sp>
        <p:nvSpPr>
          <p:cNvPr id="39" name="Rettangolo 38">
            <a:extLst>
              <a:ext uri="{FF2B5EF4-FFF2-40B4-BE49-F238E27FC236}">
                <a16:creationId xmlns:a16="http://schemas.microsoft.com/office/drawing/2014/main" id="{13374095-490D-4B5B-9168-CDA259680843}"/>
              </a:ext>
            </a:extLst>
          </p:cNvPr>
          <p:cNvSpPr>
            <a:spLocks noGrp="1"/>
          </p:cNvSpPr>
          <p:nvPr/>
        </p:nvSpPr>
        <p:spPr>
          <a:xfrm>
            <a:off x="6191250" y="1676400"/>
            <a:ext cx="1762125" cy="819150"/>
          </a:xfrm>
          <a:prstGeom prst="rect">
            <a:avLst/>
          </a:prstGeom>
          <a:noFill/>
          <a:ln w="0">
            <a:noFill/>
          </a:ln>
        </p:spPr>
        <p:txBody>
          <a:bodyPr>
            <a:normAutofit/>
          </a:bodyPr>
          <a:lstStyle/>
          <a:p>
            <a:pPr>
              <a:buNone/>
              <a:defRPr sz="4350" b="1">
                <a:solidFill>
                  <a:srgbClr val="F05258"/>
                </a:solidFill>
                <a:latin typeface="Arial"/>
                <a:ea typeface="Arial"/>
                <a:cs typeface="Arial"/>
              </a:defRPr>
            </a:pPr>
            <a:r>
              <a:rPr sz="4350" b="1">
                <a:solidFill>
                  <a:srgbClr val="F05258"/>
                </a:solidFill>
                <a:latin typeface="Arial"/>
                <a:ea typeface="Arial"/>
                <a:cs typeface="Arial"/>
              </a:rPr>
              <a:t>7%</a:t>
            </a:r>
          </a:p>
        </p:txBody>
      </p:sp>
      <p:sp>
        <p:nvSpPr>
          <p:cNvPr id="40" name="Rettangolo 39">
            <a:extLst>
              <a:ext uri="{FF2B5EF4-FFF2-40B4-BE49-F238E27FC236}">
                <a16:creationId xmlns:a16="http://schemas.microsoft.com/office/drawing/2014/main" id="{D7469B0B-206E-48AB-BBA7-0B7DB426FC7D}"/>
              </a:ext>
            </a:extLst>
          </p:cNvPr>
          <p:cNvSpPr>
            <a:spLocks noGrp="1"/>
          </p:cNvSpPr>
          <p:nvPr/>
        </p:nvSpPr>
        <p:spPr>
          <a:xfrm>
            <a:off x="7877175" y="1800225"/>
            <a:ext cx="2857500" cy="685800"/>
          </a:xfrm>
          <a:prstGeom prst="rect">
            <a:avLst/>
          </a:prstGeom>
          <a:noFill/>
          <a:ln w="0">
            <a:noFill/>
          </a:ln>
        </p:spPr>
        <p:txBody>
          <a:bodyPr>
            <a:normAutofit/>
          </a:bodyPr>
          <a:lstStyle/>
          <a:p>
            <a:pPr>
              <a:buNone/>
              <a:defRPr sz="1725" b="1">
                <a:solidFill>
                  <a:srgbClr val="078F94"/>
                </a:solidFill>
                <a:latin typeface="Arial"/>
                <a:ea typeface="Arial"/>
                <a:cs typeface="Arial"/>
              </a:defRPr>
            </a:pPr>
            <a:r>
              <a:rPr sz="1725" b="1">
                <a:solidFill>
                  <a:srgbClr val="078F94"/>
                </a:solidFill>
                <a:latin typeface="Arial"/>
                <a:ea typeface="Arial"/>
                <a:cs typeface="Arial"/>
              </a:rPr>
              <a:t>DEFICIT DI</a:t>
            </a:r>
          </a:p>
          <a:p>
            <a:pPr>
              <a:buNone/>
              <a:defRPr sz="1725" b="1">
                <a:solidFill>
                  <a:srgbClr val="078F94"/>
                </a:solidFill>
                <a:latin typeface="Arial"/>
                <a:ea typeface="Arial"/>
                <a:cs typeface="Arial"/>
              </a:defRPr>
            </a:pPr>
            <a:r>
              <a:rPr sz="1725" b="1">
                <a:solidFill>
                  <a:srgbClr val="078F94"/>
                </a:solidFill>
                <a:latin typeface="Arial"/>
                <a:ea typeface="Arial"/>
                <a:cs typeface="Arial"/>
              </a:rPr>
              <a:t>VITAMINA B1</a:t>
            </a:r>
          </a:p>
        </p:txBody>
      </p:sp>
      <p:sp>
        <p:nvSpPr>
          <p:cNvPr id="41" name="Rettangolo 40">
            <a:extLst>
              <a:ext uri="{FF2B5EF4-FFF2-40B4-BE49-F238E27FC236}">
                <a16:creationId xmlns:a16="http://schemas.microsoft.com/office/drawing/2014/main" id="{CF14468B-3259-4783-8704-AA3BB252B6F1}"/>
              </a:ext>
            </a:extLst>
          </p:cNvPr>
          <p:cNvSpPr>
            <a:spLocks noGrp="1"/>
          </p:cNvSpPr>
          <p:nvPr/>
        </p:nvSpPr>
        <p:spPr>
          <a:xfrm>
            <a:off x="6191250" y="2619375"/>
            <a:ext cx="4552950" cy="38100"/>
          </a:xfrm>
          <a:prstGeom prst="rect">
            <a:avLst/>
          </a:prstGeom>
          <a:solidFill>
            <a:srgbClr val="F05258"/>
          </a:solidFill>
          <a:ln w="0">
            <a:solidFill>
              <a:srgbClr val="F05258"/>
            </a:solidFill>
          </a:ln>
        </p:spPr>
        <p:txBody>
          <a:bodyPr/>
          <a:lstStyle/>
          <a:p>
            <a:endParaRPr/>
          </a:p>
        </p:txBody>
      </p:sp>
      <p:sp>
        <p:nvSpPr>
          <p:cNvPr id="42" name="Rettangolo 41">
            <a:extLst>
              <a:ext uri="{FF2B5EF4-FFF2-40B4-BE49-F238E27FC236}">
                <a16:creationId xmlns:a16="http://schemas.microsoft.com/office/drawing/2014/main" id="{2F9C15B2-48C9-4837-8723-8F0CEC422015}"/>
              </a:ext>
            </a:extLst>
          </p:cNvPr>
          <p:cNvSpPr>
            <a:spLocks noGrp="1"/>
          </p:cNvSpPr>
          <p:nvPr/>
        </p:nvSpPr>
        <p:spPr>
          <a:xfrm>
            <a:off x="6191250" y="2838450"/>
            <a:ext cx="4552950" cy="819150"/>
          </a:xfrm>
          <a:prstGeom prst="rect">
            <a:avLst/>
          </a:prstGeom>
          <a:noFill/>
          <a:ln w="0">
            <a:noFill/>
          </a:ln>
        </p:spPr>
        <p:txBody>
          <a:bodyPr>
            <a:normAutofit/>
          </a:bodyPr>
          <a:lstStyle/>
          <a:p>
            <a:pPr>
              <a:buNone/>
              <a:defRPr sz="1350">
                <a:solidFill>
                  <a:srgbClr val="17242B"/>
                </a:solidFill>
                <a:latin typeface="Arial"/>
                <a:ea typeface="Arial"/>
                <a:cs typeface="Arial"/>
              </a:defRPr>
            </a:pPr>
            <a:r>
              <a:rPr sz="1350" dirty="0">
                <a:solidFill>
                  <a:srgbClr val="17242B"/>
                </a:solidFill>
                <a:latin typeface="Arial"/>
                <a:ea typeface="Arial"/>
                <a:cs typeface="Arial"/>
              </a:rPr>
              <a:t>Il </a:t>
            </a:r>
            <a:r>
              <a:rPr sz="1350" dirty="0" err="1">
                <a:solidFill>
                  <a:srgbClr val="17242B"/>
                </a:solidFill>
                <a:latin typeface="Arial"/>
                <a:ea typeface="Arial"/>
                <a:cs typeface="Arial"/>
              </a:rPr>
              <a:t>paziente</a:t>
            </a:r>
            <a:r>
              <a:rPr sz="1350" dirty="0">
                <a:solidFill>
                  <a:srgbClr val="17242B"/>
                </a:solidFill>
                <a:latin typeface="Arial"/>
                <a:ea typeface="Arial"/>
                <a:cs typeface="Arial"/>
              </a:rPr>
              <a:t> con </a:t>
            </a:r>
            <a:r>
              <a:rPr sz="1350" dirty="0" err="1">
                <a:solidFill>
                  <a:srgbClr val="17242B"/>
                </a:solidFill>
                <a:latin typeface="Arial"/>
                <a:ea typeface="Arial"/>
                <a:cs typeface="Arial"/>
              </a:rPr>
              <a:t>obesità</a:t>
            </a:r>
            <a:r>
              <a:rPr sz="1350" dirty="0">
                <a:solidFill>
                  <a:srgbClr val="17242B"/>
                </a:solidFill>
                <a:latin typeface="Arial"/>
                <a:ea typeface="Arial"/>
                <a:cs typeface="Arial"/>
              </a:rPr>
              <a:t> </a:t>
            </a:r>
            <a:r>
              <a:rPr sz="1350" dirty="0" err="1">
                <a:solidFill>
                  <a:srgbClr val="17242B"/>
                </a:solidFill>
                <a:latin typeface="Arial"/>
                <a:ea typeface="Arial"/>
                <a:cs typeface="Arial"/>
              </a:rPr>
              <a:t>presenta</a:t>
            </a:r>
            <a:r>
              <a:rPr sz="1350" dirty="0">
                <a:solidFill>
                  <a:srgbClr val="17242B"/>
                </a:solidFill>
                <a:latin typeface="Arial"/>
                <a:ea typeface="Arial"/>
                <a:cs typeface="Arial"/>
              </a:rPr>
              <a:t> </a:t>
            </a:r>
            <a:r>
              <a:rPr sz="1350" dirty="0" err="1">
                <a:solidFill>
                  <a:srgbClr val="17242B"/>
                </a:solidFill>
                <a:latin typeface="Arial"/>
                <a:ea typeface="Arial"/>
                <a:cs typeface="Arial"/>
              </a:rPr>
              <a:t>una</a:t>
            </a:r>
            <a:r>
              <a:rPr sz="1350" dirty="0">
                <a:solidFill>
                  <a:srgbClr val="17242B"/>
                </a:solidFill>
                <a:latin typeface="Arial"/>
                <a:ea typeface="Arial"/>
                <a:cs typeface="Arial"/>
              </a:rPr>
              <a:t> </a:t>
            </a:r>
            <a:r>
              <a:rPr sz="1350" dirty="0" err="1">
                <a:solidFill>
                  <a:srgbClr val="17242B"/>
                </a:solidFill>
                <a:latin typeface="Arial"/>
                <a:ea typeface="Arial"/>
                <a:cs typeface="Arial"/>
              </a:rPr>
              <a:t>prevalenza</a:t>
            </a:r>
            <a:r>
              <a:rPr sz="1350" dirty="0">
                <a:solidFill>
                  <a:srgbClr val="17242B"/>
                </a:solidFill>
                <a:latin typeface="Arial"/>
                <a:ea typeface="Arial"/>
                <a:cs typeface="Arial"/>
              </a:rPr>
              <a:t> di deficit </a:t>
            </a:r>
            <a:r>
              <a:rPr sz="1350" dirty="0" err="1">
                <a:solidFill>
                  <a:srgbClr val="17242B"/>
                </a:solidFill>
                <a:latin typeface="Arial"/>
                <a:ea typeface="Arial"/>
                <a:cs typeface="Arial"/>
              </a:rPr>
              <a:t>nutrizionali</a:t>
            </a:r>
            <a:r>
              <a:rPr sz="1350" dirty="0">
                <a:solidFill>
                  <a:srgbClr val="17242B"/>
                </a:solidFill>
                <a:latin typeface="Arial"/>
                <a:ea typeface="Arial"/>
                <a:cs typeface="Arial"/>
              </a:rPr>
              <a:t> </a:t>
            </a:r>
            <a:r>
              <a:rPr sz="1350" dirty="0" err="1">
                <a:solidFill>
                  <a:srgbClr val="17242B"/>
                </a:solidFill>
                <a:latin typeface="Arial"/>
                <a:ea typeface="Arial"/>
                <a:cs typeface="Arial"/>
              </a:rPr>
              <a:t>maggiore</a:t>
            </a:r>
            <a:r>
              <a:rPr sz="1350" dirty="0">
                <a:solidFill>
                  <a:srgbClr val="17242B"/>
                </a:solidFill>
                <a:latin typeface="Arial"/>
                <a:ea typeface="Arial"/>
                <a:cs typeface="Arial"/>
              </a:rPr>
              <a:t> rispetto alla </a:t>
            </a:r>
            <a:r>
              <a:rPr sz="1350" dirty="0" err="1">
                <a:solidFill>
                  <a:srgbClr val="17242B"/>
                </a:solidFill>
                <a:latin typeface="Arial"/>
                <a:ea typeface="Arial"/>
                <a:cs typeface="Arial"/>
              </a:rPr>
              <a:t>popolazione</a:t>
            </a:r>
            <a:r>
              <a:rPr sz="1350" dirty="0">
                <a:solidFill>
                  <a:srgbClr val="17242B"/>
                </a:solidFill>
                <a:latin typeface="Arial"/>
                <a:ea typeface="Arial"/>
                <a:cs typeface="Arial"/>
              </a:rPr>
              <a:t> </a:t>
            </a:r>
            <a:r>
              <a:rPr sz="1350" dirty="0" err="1">
                <a:solidFill>
                  <a:srgbClr val="17242B"/>
                </a:solidFill>
                <a:latin typeface="Arial"/>
                <a:ea typeface="Arial"/>
                <a:cs typeface="Arial"/>
              </a:rPr>
              <a:t>normopeso</a:t>
            </a:r>
            <a:endParaRPr sz="1350" dirty="0">
              <a:solidFill>
                <a:srgbClr val="17242B"/>
              </a:solidFill>
              <a:latin typeface="Arial"/>
              <a:ea typeface="Arial"/>
              <a:cs typeface="Arial"/>
            </a:endParaRPr>
          </a:p>
        </p:txBody>
      </p:sp>
      <p:sp>
        <p:nvSpPr>
          <p:cNvPr id="43" name="Rettangolo 42">
            <a:extLst>
              <a:ext uri="{FF2B5EF4-FFF2-40B4-BE49-F238E27FC236}">
                <a16:creationId xmlns:a16="http://schemas.microsoft.com/office/drawing/2014/main" id="{805F8705-4484-42E0-AF9E-C3BE2E107F3A}"/>
              </a:ext>
            </a:extLst>
          </p:cNvPr>
          <p:cNvSpPr>
            <a:spLocks noGrp="1"/>
          </p:cNvSpPr>
          <p:nvPr/>
        </p:nvSpPr>
        <p:spPr>
          <a:xfrm>
            <a:off x="6191250" y="3886200"/>
            <a:ext cx="4552950" cy="304800"/>
          </a:xfrm>
          <a:prstGeom prst="rect">
            <a:avLst/>
          </a:prstGeom>
          <a:noFill/>
          <a:ln w="0">
            <a:noFill/>
          </a:ln>
        </p:spPr>
        <p:txBody>
          <a:bodyPr>
            <a:normAutofit fontScale="98246"/>
          </a:bodyPr>
          <a:lstStyle/>
          <a:p>
            <a:pPr>
              <a:buNone/>
              <a:defRPr sz="1425" b="1">
                <a:solidFill>
                  <a:srgbClr val="078F94"/>
                </a:solidFill>
                <a:latin typeface="Arial"/>
                <a:ea typeface="Arial"/>
                <a:cs typeface="Arial"/>
              </a:defRPr>
            </a:pPr>
            <a:r>
              <a:rPr sz="1425" b="1">
                <a:solidFill>
                  <a:srgbClr val="078F94"/>
                </a:solidFill>
                <a:latin typeface="Arial"/>
                <a:ea typeface="Arial"/>
                <a:cs typeface="Arial"/>
              </a:rPr>
              <a:t>VALUTAZIONE NUTRIZIONALE</a:t>
            </a:r>
          </a:p>
        </p:txBody>
      </p:sp>
      <p:sp>
        <p:nvSpPr>
          <p:cNvPr id="44" name="Rettangolo 43">
            <a:extLst>
              <a:ext uri="{FF2B5EF4-FFF2-40B4-BE49-F238E27FC236}">
                <a16:creationId xmlns:a16="http://schemas.microsoft.com/office/drawing/2014/main" id="{29DB66D9-37B5-417E-BC66-C14404A6852D}"/>
              </a:ext>
            </a:extLst>
          </p:cNvPr>
          <p:cNvSpPr>
            <a:spLocks noGrp="1"/>
          </p:cNvSpPr>
          <p:nvPr/>
        </p:nvSpPr>
        <p:spPr>
          <a:xfrm>
            <a:off x="6343650" y="4257675"/>
            <a:ext cx="4267200" cy="1009650"/>
          </a:xfrm>
          <a:prstGeom prst="rect">
            <a:avLst/>
          </a:prstGeom>
          <a:noFill/>
          <a:ln w="0">
            <a:noFill/>
          </a:ln>
        </p:spPr>
        <p:txBody>
          <a:bodyPr>
            <a:normAutofit/>
          </a:bodyPr>
          <a:lstStyle/>
          <a:p>
            <a:pPr>
              <a:buNone/>
              <a:defRPr sz="1275">
                <a:solidFill>
                  <a:srgbClr val="17242B"/>
                </a:solidFill>
                <a:latin typeface="Arial"/>
                <a:ea typeface="Arial"/>
                <a:cs typeface="Arial"/>
              </a:defRPr>
            </a:pPr>
            <a:r>
              <a:rPr sz="1275">
                <a:solidFill>
                  <a:srgbClr val="17242B"/>
                </a:solidFill>
                <a:latin typeface="Arial"/>
                <a:ea typeface="Arial"/>
                <a:cs typeface="Arial"/>
              </a:rPr>
              <a:t>• Pattern alimentari</a:t>
            </a:r>
          </a:p>
          <a:p>
            <a:pPr>
              <a:buNone/>
              <a:defRPr sz="1275">
                <a:solidFill>
                  <a:srgbClr val="17242B"/>
                </a:solidFill>
                <a:latin typeface="Arial"/>
                <a:ea typeface="Arial"/>
                <a:cs typeface="Arial"/>
              </a:defRPr>
            </a:pPr>
            <a:r>
              <a:rPr sz="1275">
                <a:solidFill>
                  <a:srgbClr val="17242B"/>
                </a:solidFill>
                <a:latin typeface="Arial"/>
                <a:ea typeface="Arial"/>
                <a:cs typeface="Arial"/>
              </a:rPr>
              <a:t>• Stato nutrizionale</a:t>
            </a:r>
          </a:p>
          <a:p>
            <a:pPr>
              <a:buNone/>
              <a:defRPr sz="1275">
                <a:solidFill>
                  <a:srgbClr val="17242B"/>
                </a:solidFill>
                <a:latin typeface="Arial"/>
                <a:ea typeface="Arial"/>
                <a:cs typeface="Arial"/>
              </a:defRPr>
            </a:pPr>
            <a:r>
              <a:rPr sz="1275">
                <a:solidFill>
                  <a:srgbClr val="17242B"/>
                </a:solidFill>
                <a:latin typeface="Arial"/>
                <a:ea typeface="Arial"/>
                <a:cs typeface="Arial"/>
              </a:rPr>
              <a:t>• Presenza di deficit nutrizionali</a:t>
            </a:r>
          </a:p>
        </p:txBody>
      </p:sp>
      <p:sp>
        <p:nvSpPr>
          <p:cNvPr id="45" name="Rettangolo con angoli arrotondati 44">
            <a:extLst>
              <a:ext uri="{FF2B5EF4-FFF2-40B4-BE49-F238E27FC236}">
                <a16:creationId xmlns:a16="http://schemas.microsoft.com/office/drawing/2014/main" id="{FBED4040-713C-45DE-AF6A-42BBD5A621F5}"/>
              </a:ext>
            </a:extLst>
          </p:cNvPr>
          <p:cNvSpPr>
            <a:spLocks noGrp="1"/>
          </p:cNvSpPr>
          <p:nvPr/>
        </p:nvSpPr>
        <p:spPr>
          <a:xfrm>
            <a:off x="6034087" y="5153025"/>
            <a:ext cx="4886325" cy="1311964"/>
          </a:xfrm>
          <a:prstGeom prst="roundRect">
            <a:avLst>
              <a:gd name="adj" fmla="val 7143"/>
            </a:avLst>
          </a:prstGeom>
          <a:solidFill>
            <a:srgbClr val="E8F6F7"/>
          </a:solidFill>
          <a:ln w="9525">
            <a:solidFill>
              <a:srgbClr val="B7D5D9"/>
            </a:solidFill>
          </a:ln>
        </p:spPr>
        <p:txBody>
          <a:bodyPr/>
          <a:lstStyle/>
          <a:p>
            <a:endParaRPr/>
          </a:p>
        </p:txBody>
      </p:sp>
      <p:sp>
        <p:nvSpPr>
          <p:cNvPr id="46" name="Rettangolo 45">
            <a:extLst>
              <a:ext uri="{FF2B5EF4-FFF2-40B4-BE49-F238E27FC236}">
                <a16:creationId xmlns:a16="http://schemas.microsoft.com/office/drawing/2014/main" id="{0B6519D4-851E-4277-A1F0-26BF415A17CB}"/>
              </a:ext>
            </a:extLst>
          </p:cNvPr>
          <p:cNvSpPr>
            <a:spLocks noGrp="1"/>
          </p:cNvSpPr>
          <p:nvPr/>
        </p:nvSpPr>
        <p:spPr>
          <a:xfrm>
            <a:off x="6343650" y="5376409"/>
            <a:ext cx="4267200" cy="247650"/>
          </a:xfrm>
          <a:prstGeom prst="rect">
            <a:avLst/>
          </a:prstGeom>
          <a:noFill/>
          <a:ln w="0">
            <a:noFill/>
          </a:ln>
        </p:spPr>
        <p:txBody>
          <a:bodyPr>
            <a:normAutofit fontScale="87892" lnSpcReduction="10000"/>
          </a:bodyPr>
          <a:lstStyle/>
          <a:p>
            <a:pPr>
              <a:buNone/>
              <a:defRPr sz="1275" b="1">
                <a:solidFill>
                  <a:srgbClr val="078F94"/>
                </a:solidFill>
                <a:latin typeface="Arial"/>
                <a:ea typeface="Arial"/>
                <a:cs typeface="Arial"/>
              </a:defRPr>
            </a:pPr>
            <a:r>
              <a:rPr sz="1275" b="1" dirty="0">
                <a:solidFill>
                  <a:srgbClr val="078F94"/>
                </a:solidFill>
                <a:latin typeface="Arial"/>
                <a:ea typeface="Arial"/>
                <a:cs typeface="Arial"/>
              </a:rPr>
              <a:t>PRIMA DELL’INTERVENTO</a:t>
            </a:r>
          </a:p>
        </p:txBody>
      </p:sp>
      <p:sp>
        <p:nvSpPr>
          <p:cNvPr id="47" name="Rettangolo 46">
            <a:extLst>
              <a:ext uri="{FF2B5EF4-FFF2-40B4-BE49-F238E27FC236}">
                <a16:creationId xmlns:a16="http://schemas.microsoft.com/office/drawing/2014/main" id="{79F4544A-083D-4FD5-BC7A-3757C276766E}"/>
              </a:ext>
            </a:extLst>
          </p:cNvPr>
          <p:cNvSpPr>
            <a:spLocks noGrp="1"/>
          </p:cNvSpPr>
          <p:nvPr/>
        </p:nvSpPr>
        <p:spPr>
          <a:xfrm>
            <a:off x="6335699" y="5698686"/>
            <a:ext cx="4191000" cy="476250"/>
          </a:xfrm>
          <a:prstGeom prst="rect">
            <a:avLst/>
          </a:prstGeom>
          <a:noFill/>
          <a:ln w="0">
            <a:noFill/>
          </a:ln>
        </p:spPr>
        <p:txBody>
          <a:bodyPr>
            <a:normAutofit lnSpcReduction="10000"/>
          </a:bodyPr>
          <a:lstStyle/>
          <a:p>
            <a:pPr>
              <a:buNone/>
              <a:defRPr sz="1200">
                <a:solidFill>
                  <a:srgbClr val="17242B"/>
                </a:solidFill>
                <a:latin typeface="Arial"/>
                <a:ea typeface="Arial"/>
                <a:cs typeface="Arial"/>
              </a:defRPr>
            </a:pPr>
            <a:r>
              <a:rPr sz="1350" dirty="0">
                <a:solidFill>
                  <a:srgbClr val="17242B"/>
                </a:solidFill>
                <a:latin typeface="Arial"/>
                <a:cs typeface="Arial"/>
              </a:rPr>
              <a:t>Correzione </a:t>
            </a:r>
            <a:r>
              <a:rPr sz="1350" dirty="0" err="1">
                <a:solidFill>
                  <a:srgbClr val="17242B"/>
                </a:solidFill>
                <a:latin typeface="Arial"/>
                <a:cs typeface="Arial"/>
              </a:rPr>
              <a:t>mirata</a:t>
            </a:r>
            <a:r>
              <a:rPr sz="1350" dirty="0">
                <a:solidFill>
                  <a:srgbClr val="17242B"/>
                </a:solidFill>
                <a:latin typeface="Arial"/>
                <a:cs typeface="Arial"/>
              </a:rPr>
              <a:t> </a:t>
            </a:r>
            <a:r>
              <a:rPr sz="1350" dirty="0" err="1">
                <a:solidFill>
                  <a:srgbClr val="17242B"/>
                </a:solidFill>
                <a:latin typeface="Arial"/>
                <a:cs typeface="Arial"/>
              </a:rPr>
              <a:t>dei</a:t>
            </a:r>
            <a:r>
              <a:rPr sz="1350" dirty="0">
                <a:solidFill>
                  <a:srgbClr val="17242B"/>
                </a:solidFill>
                <a:latin typeface="Arial"/>
                <a:cs typeface="Arial"/>
              </a:rPr>
              <a:t> deficit </a:t>
            </a:r>
            <a:r>
              <a:rPr sz="1350" dirty="0" err="1">
                <a:solidFill>
                  <a:srgbClr val="17242B"/>
                </a:solidFill>
                <a:latin typeface="Arial"/>
                <a:cs typeface="Arial"/>
              </a:rPr>
              <a:t>vitaminico-minerali</a:t>
            </a:r>
            <a:r>
              <a:rPr sz="1350" dirty="0">
                <a:solidFill>
                  <a:srgbClr val="17242B"/>
                </a:solidFill>
                <a:latin typeface="Arial"/>
                <a:cs typeface="Arial"/>
              </a:rPr>
              <a:t> e </a:t>
            </a:r>
            <a:r>
              <a:rPr sz="1350" dirty="0" err="1">
                <a:solidFill>
                  <a:srgbClr val="17242B"/>
                </a:solidFill>
                <a:latin typeface="Arial"/>
                <a:cs typeface="Arial"/>
              </a:rPr>
              <a:t>ottimizzazione</a:t>
            </a:r>
            <a:r>
              <a:rPr sz="1350" dirty="0">
                <a:solidFill>
                  <a:srgbClr val="17242B"/>
                </a:solidFill>
                <a:latin typeface="Arial"/>
                <a:cs typeface="Arial"/>
              </a:rPr>
              <a:t> </a:t>
            </a:r>
            <a:r>
              <a:rPr sz="1350" dirty="0" err="1">
                <a:solidFill>
                  <a:srgbClr val="17242B"/>
                </a:solidFill>
                <a:latin typeface="Arial"/>
                <a:cs typeface="Arial"/>
              </a:rPr>
              <a:t>nutrizionale</a:t>
            </a:r>
            <a:r>
              <a:rPr sz="1350" dirty="0">
                <a:solidFill>
                  <a:srgbClr val="17242B"/>
                </a:solidFill>
                <a:latin typeface="Arial"/>
                <a:cs typeface="Arial"/>
              </a:rPr>
              <a:t>.</a:t>
            </a:r>
          </a:p>
        </p:txBody>
      </p:sp>
      <p:pic>
        <p:nvPicPr>
          <p:cNvPr id="100" name="Immagine 99"/>
          <p:cNvPicPr>
            <a:picLocks noChangeAspect="1"/>
          </p:cNvPicPr>
          <p:nvPr/>
        </p:nvPicPr>
        <p:blipFill>
          <a:blip r:embed="rId4"/>
          <a:srcRect/>
          <a:stretch>
            <a:fillRect/>
          </a:stretch>
        </p:blipFill>
        <p:spPr>
          <a:xfrm>
            <a:off x="11334750" y="8477250"/>
            <a:ext cx="19050" cy="19050"/>
          </a:xfrm>
          <a:prstGeom prst="rect">
            <a:avLst/>
          </a:prstGeom>
        </p:spPr>
      </p:pic>
      <p:sp>
        <p:nvSpPr>
          <p:cNvPr id="50" name="Rettangolo con angoli arrotondati 49">
            <a:extLst>
              <a:ext uri="{FF2B5EF4-FFF2-40B4-BE49-F238E27FC236}">
                <a16:creationId xmlns:a16="http://schemas.microsoft.com/office/drawing/2014/main" id="{77B2F3C5-D36F-4639-BC1C-31BE645DC04E}"/>
              </a:ext>
            </a:extLst>
          </p:cNvPr>
          <p:cNvSpPr>
            <a:spLocks noGrp="1"/>
          </p:cNvSpPr>
          <p:nvPr/>
        </p:nvSpPr>
        <p:spPr>
          <a:xfrm>
            <a:off x="523875" y="5562600"/>
            <a:ext cx="5286375" cy="1838325"/>
          </a:xfrm>
          <a:prstGeom prst="roundRect">
            <a:avLst>
              <a:gd name="adj" fmla="val 4145"/>
            </a:avLst>
          </a:prstGeom>
          <a:solidFill>
            <a:srgbClr val="E8F6F7"/>
          </a:solidFill>
          <a:ln w="9525">
            <a:solidFill>
              <a:srgbClr val="B7D5D9"/>
            </a:solidFill>
          </a:ln>
        </p:spPr>
        <p:txBody>
          <a:bodyPr/>
          <a:lstStyle/>
          <a:p>
            <a:endParaRPr/>
          </a:p>
        </p:txBody>
      </p:sp>
      <p:sp>
        <p:nvSpPr>
          <p:cNvPr id="51" name="Rettangolo 50">
            <a:extLst>
              <a:ext uri="{FF2B5EF4-FFF2-40B4-BE49-F238E27FC236}">
                <a16:creationId xmlns:a16="http://schemas.microsoft.com/office/drawing/2014/main" id="{0385B013-8835-4188-9C95-BCCFE5617EFC}"/>
              </a:ext>
            </a:extLst>
          </p:cNvPr>
          <p:cNvSpPr>
            <a:spLocks noGrp="1"/>
          </p:cNvSpPr>
          <p:nvPr/>
        </p:nvSpPr>
        <p:spPr>
          <a:xfrm>
            <a:off x="523875" y="5562600"/>
            <a:ext cx="66675" cy="1838325"/>
          </a:xfrm>
          <a:prstGeom prst="rect">
            <a:avLst/>
          </a:prstGeom>
          <a:solidFill>
            <a:srgbClr val="F05258"/>
          </a:solidFill>
          <a:ln w="0">
            <a:solidFill>
              <a:srgbClr val="F05258"/>
            </a:solidFill>
          </a:ln>
        </p:spPr>
        <p:txBody>
          <a:bodyPr/>
          <a:lstStyle/>
          <a:p>
            <a:endParaRPr/>
          </a:p>
        </p:txBody>
      </p:sp>
      <p:sp>
        <p:nvSpPr>
          <p:cNvPr id="52" name="Rettangolo 51">
            <a:extLst>
              <a:ext uri="{FF2B5EF4-FFF2-40B4-BE49-F238E27FC236}">
                <a16:creationId xmlns:a16="http://schemas.microsoft.com/office/drawing/2014/main" id="{A77DC80B-DF55-4F20-B15E-0715BAA7B593}"/>
              </a:ext>
            </a:extLst>
          </p:cNvPr>
          <p:cNvSpPr>
            <a:spLocks noGrp="1"/>
          </p:cNvSpPr>
          <p:nvPr/>
        </p:nvSpPr>
        <p:spPr>
          <a:xfrm>
            <a:off x="762000" y="5724525"/>
            <a:ext cx="4572000" cy="238125"/>
          </a:xfrm>
          <a:prstGeom prst="rect">
            <a:avLst/>
          </a:prstGeom>
          <a:noFill/>
          <a:ln w="0">
            <a:noFill/>
          </a:ln>
        </p:spPr>
        <p:txBody>
          <a:bodyPr>
            <a:normAutofit fontScale="87708" lnSpcReduction="20000"/>
          </a:bodyPr>
          <a:lstStyle/>
          <a:p>
            <a:pPr>
              <a:buNone/>
              <a:defRPr sz="1200" b="1">
                <a:solidFill>
                  <a:srgbClr val="078F94"/>
                </a:solidFill>
                <a:latin typeface="Arial"/>
                <a:ea typeface="Arial"/>
                <a:cs typeface="Arial"/>
              </a:defRPr>
            </a:pPr>
            <a:r>
              <a:rPr sz="1200" b="1">
                <a:solidFill>
                  <a:srgbClr val="078F94"/>
                </a:solidFill>
                <a:latin typeface="Arial"/>
                <a:ea typeface="Arial"/>
                <a:cs typeface="Arial"/>
              </a:rPr>
              <a:t>LINEA GUIDA EAES 2020</a:t>
            </a:r>
          </a:p>
        </p:txBody>
      </p:sp>
      <p:sp>
        <p:nvSpPr>
          <p:cNvPr id="53" name="Rettangolo 52">
            <a:extLst>
              <a:ext uri="{FF2B5EF4-FFF2-40B4-BE49-F238E27FC236}">
                <a16:creationId xmlns:a16="http://schemas.microsoft.com/office/drawing/2014/main" id="{ACFCD19A-8740-484C-94F4-28DFB2611676}"/>
              </a:ext>
            </a:extLst>
          </p:cNvPr>
          <p:cNvSpPr>
            <a:spLocks noGrp="1"/>
          </p:cNvSpPr>
          <p:nvPr/>
        </p:nvSpPr>
        <p:spPr>
          <a:xfrm>
            <a:off x="762000" y="6048375"/>
            <a:ext cx="4619625" cy="752475"/>
          </a:xfrm>
          <a:prstGeom prst="rect">
            <a:avLst/>
          </a:prstGeom>
          <a:noFill/>
          <a:ln w="0">
            <a:noFill/>
          </a:ln>
        </p:spPr>
        <p:txBody>
          <a:bodyPr>
            <a:normAutofit/>
          </a:bodyPr>
          <a:lstStyle/>
          <a:p>
            <a:pPr>
              <a:buNone/>
              <a:defRPr sz="1088" b="1">
                <a:solidFill>
                  <a:srgbClr val="17242B"/>
                </a:solidFill>
                <a:latin typeface="Arial"/>
                <a:ea typeface="Arial"/>
                <a:cs typeface="Arial"/>
              </a:defRPr>
            </a:pPr>
            <a:r>
              <a:rPr sz="1088" b="1">
                <a:solidFill>
                  <a:srgbClr val="17242B"/>
                </a:solidFill>
                <a:latin typeface="Arial"/>
                <a:ea typeface="Arial"/>
                <a:cs typeface="Arial"/>
              </a:rPr>
              <a:t>Clinical practice guidelines of the European Association for Endoscopic Surgery (EAES) on bariatric surgery: update 2020 endorsed by IFSO-EC, EASO and ESPCOP</a:t>
            </a:r>
          </a:p>
        </p:txBody>
      </p:sp>
      <p:pic>
        <p:nvPicPr>
          <p:cNvPr id="105" name="Immagine 104"/>
          <p:cNvPicPr>
            <a:picLocks noChangeAspect="1"/>
          </p:cNvPicPr>
          <p:nvPr/>
        </p:nvPicPr>
        <p:blipFill>
          <a:blip r:embed="rId5"/>
          <a:stretch/>
        </p:blipFill>
        <p:spPr>
          <a:xfrm>
            <a:off x="4400043" y="6838950"/>
            <a:ext cx="963038" cy="457200"/>
          </a:xfrm>
          <a:prstGeom prst="rect">
            <a:avLst/>
          </a:prstGeom>
        </p:spPr>
      </p:pic>
    </p:spTree>
    <p:extLst>
      <p:ext uri="{BB962C8B-B14F-4D97-AF65-F5344CB8AC3E}">
        <p14:creationId xmlns:p14="http://schemas.microsoft.com/office/powerpoint/2010/main" val="338705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AFB"/>
        </a:solidFill>
        <a:effectLst/>
      </p:bgPr>
    </p:bg>
    <p:spTree>
      <p:nvGrpSpPr>
        <p:cNvPr id="1" name=""/>
        <p:cNvGrpSpPr/>
        <p:nvPr/>
      </p:nvGrpSpPr>
      <p:grpSpPr>
        <a:xfrm>
          <a:off x="0" y="0"/>
          <a:ext cx="0" cy="0"/>
          <a:chOff x="0" y="0"/>
          <a:chExt cx="0" cy="0"/>
        </a:xfrm>
      </p:grpSpPr>
      <p:sp>
        <p:nvSpPr>
          <p:cNvPr id="12" name="Rettangolo 11">
            <a:extLst>
              <a:ext uri="{FF2B5EF4-FFF2-40B4-BE49-F238E27FC236}">
                <a16:creationId xmlns:a16="http://schemas.microsoft.com/office/drawing/2014/main" id="{B9C902A9-9E9F-4D2A-98BF-14626CD685C7}"/>
              </a:ext>
            </a:extLst>
          </p:cNvPr>
          <p:cNvSpPr>
            <a:spLocks noGrp="1"/>
          </p:cNvSpPr>
          <p:nvPr/>
        </p:nvSpPr>
        <p:spPr>
          <a:xfrm>
            <a:off x="0" y="0"/>
            <a:ext cx="11430000" cy="152400"/>
          </a:xfrm>
          <a:prstGeom prst="rect">
            <a:avLst/>
          </a:prstGeom>
          <a:solidFill>
            <a:srgbClr val="00A4C2"/>
          </a:solidFill>
          <a:ln w="0">
            <a:solidFill>
              <a:srgbClr val="00A4C2"/>
            </a:solidFill>
          </a:ln>
        </p:spPr>
        <p:txBody>
          <a:bodyPr/>
          <a:lstStyle/>
          <a:p>
            <a:endParaRPr/>
          </a:p>
        </p:txBody>
      </p:sp>
      <p:sp>
        <p:nvSpPr>
          <p:cNvPr id="3" name="Rettangolo 2">
            <a:extLst>
              <a:ext uri="{FF2B5EF4-FFF2-40B4-BE49-F238E27FC236}">
                <a16:creationId xmlns:a16="http://schemas.microsoft.com/office/drawing/2014/main" id="{A15BE236-CB4E-46CC-ACA6-5BE7FF9C4D02}"/>
              </a:ext>
            </a:extLst>
          </p:cNvPr>
          <p:cNvSpPr>
            <a:spLocks noGrp="1"/>
          </p:cNvSpPr>
          <p:nvPr/>
        </p:nvSpPr>
        <p:spPr>
          <a:xfrm>
            <a:off x="723900" y="8096250"/>
            <a:ext cx="9239250" cy="19050"/>
          </a:xfrm>
          <a:prstGeom prst="rect">
            <a:avLst/>
          </a:prstGeom>
          <a:noFill/>
          <a:ln w="0">
            <a:noFill/>
          </a:ln>
        </p:spPr>
        <p:txBody>
          <a:bodyPr/>
          <a:lstStyle/>
          <a:p>
            <a:endParaRPr/>
          </a:p>
        </p:txBody>
      </p:sp>
      <p:sp>
        <p:nvSpPr>
          <p:cNvPr id="4" name="Rettangolo 3">
            <a:extLst>
              <a:ext uri="{FF2B5EF4-FFF2-40B4-BE49-F238E27FC236}">
                <a16:creationId xmlns:a16="http://schemas.microsoft.com/office/drawing/2014/main" id="{076B9FAB-4B71-4FE4-ADCD-C8303FEEE73F}"/>
              </a:ext>
            </a:extLst>
          </p:cNvPr>
          <p:cNvSpPr>
            <a:spLocks noGrp="1"/>
          </p:cNvSpPr>
          <p:nvPr/>
        </p:nvSpPr>
        <p:spPr>
          <a:xfrm>
            <a:off x="10287000" y="7905750"/>
            <a:ext cx="609600" cy="266700"/>
          </a:xfrm>
          <a:prstGeom prst="rect">
            <a:avLst/>
          </a:prstGeom>
          <a:noFill/>
          <a:ln w="0">
            <a:noFill/>
            <a:prstDash val="solid"/>
          </a:ln>
        </p:spPr>
        <p:txBody>
          <a:bodyPr anchor="ctr"/>
          <a:lstStyle/>
          <a:p>
            <a:pPr algn="r">
              <a:buNone/>
              <a:defRPr sz="1125" b="1">
                <a:solidFill>
                  <a:srgbClr val="5D6B78"/>
                </a:solidFill>
              </a:defRPr>
            </a:pPr>
            <a:endParaRPr/>
          </a:p>
        </p:txBody>
      </p:sp>
      <p:sp>
        <p:nvSpPr>
          <p:cNvPr id="5" name="Rettangolo 4">
            <a:extLst>
              <a:ext uri="{FF2B5EF4-FFF2-40B4-BE49-F238E27FC236}">
                <a16:creationId xmlns:a16="http://schemas.microsoft.com/office/drawing/2014/main" id="{A6FFBA69-857D-40BE-BB09-EAC466A0BCEC}"/>
              </a:ext>
            </a:extLst>
          </p:cNvPr>
          <p:cNvSpPr>
            <a:spLocks noGrp="1"/>
          </p:cNvSpPr>
          <p:nvPr/>
        </p:nvSpPr>
        <p:spPr>
          <a:xfrm>
            <a:off x="723900" y="781050"/>
            <a:ext cx="10096500" cy="876300"/>
          </a:xfrm>
          <a:prstGeom prst="rect">
            <a:avLst/>
          </a:prstGeom>
          <a:noFill/>
          <a:ln w="0">
            <a:noFill/>
            <a:prstDash val="solid"/>
          </a:ln>
        </p:spPr>
        <p:txBody>
          <a:bodyPr anchor="ctr">
            <a:normAutofit/>
          </a:bodyPr>
          <a:lstStyle/>
          <a:p>
            <a:pPr algn="just">
              <a:buNone/>
              <a:defRPr sz="1950" b="1">
                <a:solidFill>
                  <a:srgbClr val="00A4C2"/>
                </a:solidFill>
                <a:latin typeface="Arial"/>
                <a:ea typeface="Arial"/>
                <a:cs typeface="Arial"/>
              </a:defRPr>
            </a:pPr>
            <a:endParaRPr/>
          </a:p>
        </p:txBody>
      </p:sp>
      <p:graphicFrame>
        <p:nvGraphicFramePr>
          <p:cNvPr id="23" name="Chart"/>
          <p:cNvGraphicFramePr/>
          <p:nvPr/>
        </p:nvGraphicFramePr>
        <p:xfrm>
          <a:off x="962472" y="1693962"/>
          <a:ext cx="7905750" cy="3714750"/>
        </p:xfrm>
        <a:graphic>
          <a:graphicData uri="http://schemas.openxmlformats.org/drawingml/2006/chart">
            <c:chart xmlns:c="http://schemas.openxmlformats.org/drawingml/2006/chart" xmlns:r="http://schemas.openxmlformats.org/officeDocument/2006/relationships" r:id="rId3"/>
          </a:graphicData>
        </a:graphic>
      </p:graphicFrame>
      <p:sp>
        <p:nvSpPr>
          <p:cNvPr id="8" name="Rettangolo arrotondato 7">
            <a:extLst>
              <a:ext uri="{FF2B5EF4-FFF2-40B4-BE49-F238E27FC236}">
                <a16:creationId xmlns:a16="http://schemas.microsoft.com/office/drawing/2014/main" id="{AC407934-7E78-4F0D-BFAB-2672F0E00374}"/>
              </a:ext>
            </a:extLst>
          </p:cNvPr>
          <p:cNvSpPr>
            <a:spLocks noGrp="1"/>
          </p:cNvSpPr>
          <p:nvPr/>
        </p:nvSpPr>
        <p:spPr>
          <a:xfrm>
            <a:off x="9239250" y="2781300"/>
            <a:ext cx="1524000" cy="1257300"/>
          </a:xfrm>
          <a:prstGeom prst="roundRect">
            <a:avLst>
              <a:gd name="adj" fmla="val 18182"/>
            </a:avLst>
          </a:prstGeom>
          <a:solidFill>
            <a:srgbClr val="F04F55"/>
          </a:solidFill>
          <a:ln w="0">
            <a:solidFill>
              <a:srgbClr val="F04F55"/>
            </a:solidFill>
          </a:ln>
        </p:spPr>
        <p:txBody>
          <a:bodyPr/>
          <a:lstStyle/>
          <a:p>
            <a:endParaRPr/>
          </a:p>
        </p:txBody>
      </p:sp>
      <p:sp>
        <p:nvSpPr>
          <p:cNvPr id="9" name="Rettangolo 8">
            <a:extLst>
              <a:ext uri="{FF2B5EF4-FFF2-40B4-BE49-F238E27FC236}">
                <a16:creationId xmlns:a16="http://schemas.microsoft.com/office/drawing/2014/main" id="{410EE608-6CBE-4EFB-82A6-6B455011DED7}"/>
              </a:ext>
            </a:extLst>
          </p:cNvPr>
          <p:cNvSpPr>
            <a:spLocks noGrp="1"/>
          </p:cNvSpPr>
          <p:nvPr/>
        </p:nvSpPr>
        <p:spPr>
          <a:xfrm>
            <a:off x="9429750" y="3019425"/>
            <a:ext cx="1143000" cy="685800"/>
          </a:xfrm>
          <a:prstGeom prst="rect">
            <a:avLst/>
          </a:prstGeom>
          <a:noFill/>
          <a:ln w="0">
            <a:noFill/>
            <a:prstDash val="solid"/>
          </a:ln>
        </p:spPr>
        <p:txBody>
          <a:bodyPr anchor="ctr"/>
          <a:lstStyle/>
          <a:p>
            <a:pPr algn="ctr">
              <a:buNone/>
              <a:defRPr sz="3300" b="1">
                <a:solidFill>
                  <a:srgbClr val="FFFFFF"/>
                </a:solidFill>
              </a:defRPr>
            </a:pPr>
            <a:r>
              <a:rPr sz="3300" b="1">
                <a:solidFill>
                  <a:srgbClr val="FFFFFF"/>
                </a:solidFill>
              </a:rPr>
              <a:t>19%</a:t>
            </a:r>
          </a:p>
        </p:txBody>
      </p:sp>
      <p:sp>
        <p:nvSpPr>
          <p:cNvPr id="10" name="Rettangolo 9">
            <a:extLst>
              <a:ext uri="{FF2B5EF4-FFF2-40B4-BE49-F238E27FC236}">
                <a16:creationId xmlns:a16="http://schemas.microsoft.com/office/drawing/2014/main" id="{CAFAD071-4A89-4241-A99A-B6B760BB866E}"/>
              </a:ext>
            </a:extLst>
          </p:cNvPr>
          <p:cNvSpPr>
            <a:spLocks noGrp="1"/>
          </p:cNvSpPr>
          <p:nvPr/>
        </p:nvSpPr>
        <p:spPr>
          <a:xfrm>
            <a:off x="9467850" y="3781425"/>
            <a:ext cx="1066800" cy="66675"/>
          </a:xfrm>
          <a:prstGeom prst="rect">
            <a:avLst/>
          </a:prstGeom>
          <a:noFill/>
          <a:ln w="0">
            <a:noFill/>
            <a:prstDash val="solid"/>
          </a:ln>
        </p:spPr>
        <p:txBody>
          <a:bodyPr anchor="ctr"/>
          <a:lstStyle/>
          <a:p>
            <a:pPr algn="ctr">
              <a:buNone/>
              <a:defRPr sz="1425" b="0">
                <a:solidFill>
                  <a:srgbClr val="FFFFFF"/>
                </a:solidFill>
              </a:defRPr>
            </a:pPr>
            <a:r>
              <a:rPr sz="1425" b="0">
                <a:solidFill>
                  <a:srgbClr val="FFFFFF"/>
                </a:solidFill>
              </a:rPr>
              <a:t>a 3 mesi</a:t>
            </a:r>
          </a:p>
        </p:txBody>
      </p:sp>
      <p:sp>
        <p:nvSpPr>
          <p:cNvPr id="11" name="Rettangolo 10">
            <a:extLst>
              <a:ext uri="{FF2B5EF4-FFF2-40B4-BE49-F238E27FC236}">
                <a16:creationId xmlns:a16="http://schemas.microsoft.com/office/drawing/2014/main" id="{8613347B-6F69-4EC3-B1A0-A14EFE237A95}"/>
              </a:ext>
            </a:extLst>
          </p:cNvPr>
          <p:cNvSpPr>
            <a:spLocks noGrp="1"/>
          </p:cNvSpPr>
          <p:nvPr/>
        </p:nvSpPr>
        <p:spPr>
          <a:xfrm>
            <a:off x="458416" y="5726410"/>
            <a:ext cx="9208318" cy="1080120"/>
          </a:xfrm>
          <a:prstGeom prst="rect">
            <a:avLst/>
          </a:prstGeom>
          <a:noFill/>
          <a:ln w="0">
            <a:noFill/>
            <a:prstDash val="solid"/>
          </a:ln>
        </p:spPr>
        <p:txBody>
          <a:bodyPr anchor="ctr"/>
          <a:lstStyle/>
          <a:p>
            <a:endParaRPr sz="1600" b="1" dirty="0"/>
          </a:p>
          <a:p>
            <a:endParaRPr sz="1600" b="1" dirty="0"/>
          </a:p>
          <a:p>
            <a:endParaRPr sz="1600" b="1" dirty="0"/>
          </a:p>
          <a:p>
            <a:endParaRPr sz="1600" b="1" dirty="0"/>
          </a:p>
          <a:p>
            <a:endParaRPr sz="1600" b="1" dirty="0"/>
          </a:p>
          <a:p>
            <a:r>
              <a:rPr sz="1600" b="1" dirty="0" err="1"/>
              <a:t>Monitorare</a:t>
            </a:r>
            <a:r>
              <a:rPr sz="1600" b="1" dirty="0"/>
              <a:t> </a:t>
            </a:r>
            <a:r>
              <a:rPr sz="1600" b="1" dirty="0" err="1"/>
              <a:t>attentamente</a:t>
            </a:r>
            <a:r>
              <a:rPr sz="1600" b="1" dirty="0"/>
              <a:t> la </a:t>
            </a:r>
            <a:r>
              <a:rPr sz="1600" b="1" dirty="0" err="1"/>
              <a:t>tiamina</a:t>
            </a:r>
            <a:r>
              <a:rPr sz="1600" b="1" dirty="0"/>
              <a:t> </a:t>
            </a:r>
            <a:r>
              <a:rPr sz="1600" b="1" dirty="0" err="1"/>
              <a:t>nel</a:t>
            </a:r>
            <a:r>
              <a:rPr sz="1600" b="1" dirty="0"/>
              <a:t> </a:t>
            </a:r>
            <a:r>
              <a:rPr sz="1600" b="1" dirty="0" err="1"/>
              <a:t>periodo</a:t>
            </a:r>
            <a:r>
              <a:rPr sz="1600" b="1" dirty="0"/>
              <a:t> post-</a:t>
            </a:r>
            <a:r>
              <a:rPr sz="1600" b="1" dirty="0" err="1"/>
              <a:t>operatorio</a:t>
            </a:r>
            <a:r>
              <a:rPr sz="1600" b="1" dirty="0"/>
              <a:t> </a:t>
            </a:r>
            <a:r>
              <a:rPr sz="1600" b="1" dirty="0" err="1"/>
              <a:t>precoce</a:t>
            </a:r>
            <a:r>
              <a:rPr sz="1600" b="1" dirty="0"/>
              <a:t> e </a:t>
            </a:r>
            <a:r>
              <a:rPr sz="1600" b="1" dirty="0" err="1"/>
              <a:t>garantire</a:t>
            </a:r>
            <a:r>
              <a:rPr sz="1600" b="1" dirty="0"/>
              <a:t> </a:t>
            </a:r>
            <a:r>
              <a:rPr sz="1600" b="1" dirty="0" err="1"/>
              <a:t>un'adeguata</a:t>
            </a:r>
            <a:r>
              <a:rPr sz="1600" b="1" dirty="0"/>
              <a:t> </a:t>
            </a:r>
            <a:r>
              <a:rPr sz="1600" b="1" dirty="0" err="1"/>
              <a:t>supplementazione</a:t>
            </a:r>
            <a:r>
              <a:rPr sz="1600" dirty="0"/>
              <a:t>. (</a:t>
            </a:r>
            <a:r>
              <a:rPr sz="1600" b="1" dirty="0"/>
              <a:t>≥ 12 mg/die di </a:t>
            </a:r>
            <a:r>
              <a:rPr sz="1600" b="1" dirty="0" err="1"/>
              <a:t>tiamina</a:t>
            </a:r>
            <a:r>
              <a:rPr sz="1600" dirty="0"/>
              <a:t>)</a:t>
            </a:r>
          </a:p>
          <a:p>
            <a:endParaRPr sz="1600" dirty="0"/>
          </a:p>
          <a:p>
            <a:r>
              <a:rPr sz="1600" dirty="0" err="1"/>
              <a:t>Prevalenza</a:t>
            </a:r>
            <a:r>
              <a:rPr sz="1600" dirty="0"/>
              <a:t> di deficit </a:t>
            </a:r>
            <a:r>
              <a:rPr sz="1600" b="1" dirty="0" err="1"/>
              <a:t>più</a:t>
            </a:r>
            <a:r>
              <a:rPr sz="1600" b="1" dirty="0"/>
              <a:t> </a:t>
            </a:r>
            <a:r>
              <a:rPr sz="1600" b="1" dirty="0" err="1"/>
              <a:t>elevata</a:t>
            </a:r>
            <a:r>
              <a:rPr sz="1600" b="1" dirty="0"/>
              <a:t> dopo RYGB rispetto alla sleeve gastrectomy</a:t>
            </a:r>
            <a:r>
              <a:rPr sz="1600" dirty="0"/>
              <a:t> </a:t>
            </a:r>
            <a:r>
              <a:rPr sz="1600" dirty="0" err="1"/>
              <a:t>coerentemente</a:t>
            </a:r>
            <a:r>
              <a:rPr sz="1600" dirty="0"/>
              <a:t> con il </a:t>
            </a:r>
            <a:r>
              <a:rPr sz="1600" dirty="0" err="1"/>
              <a:t>fatto</a:t>
            </a:r>
            <a:r>
              <a:rPr sz="1600" dirty="0"/>
              <a:t> </a:t>
            </a:r>
            <a:r>
              <a:rPr sz="1600" dirty="0" err="1"/>
              <a:t>che</a:t>
            </a:r>
            <a:r>
              <a:rPr sz="1600" dirty="0"/>
              <a:t> il RYGB </a:t>
            </a:r>
            <a:r>
              <a:rPr sz="1600" dirty="0" err="1"/>
              <a:t>modifica</a:t>
            </a:r>
            <a:r>
              <a:rPr sz="1600" dirty="0"/>
              <a:t> </a:t>
            </a:r>
            <a:r>
              <a:rPr sz="1600" dirty="0" err="1"/>
              <a:t>maggiormente</a:t>
            </a:r>
            <a:r>
              <a:rPr sz="1600" dirty="0"/>
              <a:t> il </a:t>
            </a:r>
            <a:r>
              <a:rPr sz="1600" dirty="0" err="1"/>
              <a:t>percorso</a:t>
            </a:r>
            <a:r>
              <a:rPr sz="1600" dirty="0"/>
              <a:t> </a:t>
            </a:r>
            <a:r>
              <a:rPr sz="1600" dirty="0" err="1"/>
              <a:t>intestinale</a:t>
            </a:r>
            <a:r>
              <a:rPr sz="1600" dirty="0"/>
              <a:t> e </a:t>
            </a:r>
            <a:r>
              <a:rPr sz="1600" dirty="0" err="1"/>
              <a:t>quindi</a:t>
            </a:r>
            <a:r>
              <a:rPr sz="1600" dirty="0"/>
              <a:t> </a:t>
            </a:r>
            <a:r>
              <a:rPr sz="1600" dirty="0" err="1"/>
              <a:t>può</a:t>
            </a:r>
            <a:r>
              <a:rPr sz="1600" dirty="0"/>
              <a:t> </a:t>
            </a:r>
            <a:r>
              <a:rPr sz="1600" dirty="0" err="1"/>
              <a:t>influenzare</a:t>
            </a:r>
            <a:r>
              <a:rPr sz="1600" dirty="0"/>
              <a:t> </a:t>
            </a:r>
            <a:r>
              <a:rPr sz="1600" dirty="0" err="1"/>
              <a:t>l'assorbimento</a:t>
            </a:r>
            <a:r>
              <a:rPr sz="1600" dirty="0"/>
              <a:t> della </a:t>
            </a:r>
            <a:r>
              <a:rPr sz="1600" dirty="0" err="1"/>
              <a:t>tiamina</a:t>
            </a:r>
            <a:endParaRPr sz="1600" dirty="0"/>
          </a:p>
          <a:p>
            <a:endParaRPr sz="1600" dirty="0"/>
          </a:p>
          <a:p>
            <a:r>
              <a:rPr sz="1600" dirty="0"/>
              <a:t>La </a:t>
            </a:r>
            <a:r>
              <a:rPr sz="1600" dirty="0" err="1"/>
              <a:t>differenza</a:t>
            </a:r>
            <a:r>
              <a:rPr sz="1600" dirty="0"/>
              <a:t> non è </a:t>
            </a:r>
            <a:r>
              <a:rPr sz="1600" dirty="0" err="1"/>
              <a:t>statisticamente</a:t>
            </a:r>
            <a:r>
              <a:rPr sz="1600" dirty="0"/>
              <a:t> </a:t>
            </a:r>
            <a:r>
              <a:rPr sz="1600" dirty="0" err="1"/>
              <a:t>si</a:t>
            </a:r>
            <a:r>
              <a:rPr lang="it-IT" sz="1600" dirty="0"/>
              <a:t>g</a:t>
            </a:r>
            <a:r>
              <a:rPr sz="1600" dirty="0" err="1"/>
              <a:t>nificativa</a:t>
            </a:r>
            <a:endParaRPr sz="1600" dirty="0"/>
          </a:p>
          <a:p>
            <a:r>
              <a:rPr sz="1600" dirty="0"/>
              <a:t> </a:t>
            </a:r>
          </a:p>
          <a:p>
            <a:endParaRPr sz="1600" dirty="0"/>
          </a:p>
          <a:p>
            <a:pPr>
              <a:buNone/>
              <a:defRPr sz="2175" b="1">
                <a:solidFill>
                  <a:srgbClr val="102A43"/>
                </a:solidFill>
              </a:defRPr>
            </a:pPr>
            <a:endParaRPr sz="1500" dirty="0">
              <a:solidFill>
                <a:srgbClr val="5D6B78"/>
              </a:solidFill>
            </a:endParaRPr>
          </a:p>
        </p:txBody>
      </p:sp>
      <p:sp>
        <p:nvSpPr>
          <p:cNvPr id="13" name="CasellaDiTesto 12">
            <a:extLst>
              <a:ext uri="{FF2B5EF4-FFF2-40B4-BE49-F238E27FC236}">
                <a16:creationId xmlns:a16="http://schemas.microsoft.com/office/drawing/2014/main" id="{6B26ECD3-2417-43A9-9905-EF6B1AB8CDAC}"/>
              </a:ext>
            </a:extLst>
          </p:cNvPr>
          <p:cNvSpPr>
            <a:spLocks noGrp="1"/>
          </p:cNvSpPr>
          <p:nvPr/>
        </p:nvSpPr>
        <p:spPr>
          <a:xfrm>
            <a:off x="3698776" y="7796058"/>
            <a:ext cx="6912768" cy="738664"/>
          </a:xfrm>
          <a:prstGeom prst="rect">
            <a:avLst/>
          </a:prstGeom>
          <a:noFill/>
        </p:spPr>
        <p:txBody>
          <a:bodyPr wrap="square">
            <a:spAutoFit/>
          </a:bodyPr>
          <a:lstStyle/>
          <a:p>
            <a:r>
              <a:rPr sz="1200"/>
              <a:t>Karimi Behnagh A, et al. Pre- and Post-surgical Prevalence of Thiamine Deficiency in Patients Undergoing Bariatric Surgery: a Systematic Review and Meta-analysis. Obes Surg. 2024</a:t>
            </a:r>
            <a:endParaRPr/>
          </a:p>
          <a:p>
            <a:endParaRPr/>
          </a:p>
        </p:txBody>
      </p:sp>
      <p:sp>
        <p:nvSpPr>
          <p:cNvPr id="15" name="Rettangolo con angoli arrotondati 14">
            <a:extLst>
              <a:ext uri="{FF2B5EF4-FFF2-40B4-BE49-F238E27FC236}">
                <a16:creationId xmlns:a16="http://schemas.microsoft.com/office/drawing/2014/main" id="{D6ACD5B9-2D21-4F3A-B2F3-2DB33071513C}"/>
              </a:ext>
            </a:extLst>
          </p:cNvPr>
          <p:cNvSpPr>
            <a:spLocks noGrp="1"/>
          </p:cNvSpPr>
          <p:nvPr/>
        </p:nvSpPr>
        <p:spPr>
          <a:xfrm>
            <a:off x="361950" y="361950"/>
            <a:ext cx="10706100" cy="1104900"/>
          </a:xfrm>
          <a:prstGeom prst="roundRect">
            <a:avLst>
              <a:gd name="adj" fmla="val 6897"/>
            </a:avLst>
          </a:prstGeom>
          <a:solidFill>
            <a:srgbClr val="078F94"/>
          </a:solidFill>
          <a:ln w="0">
            <a:solidFill>
              <a:srgbClr val="078F94"/>
            </a:solidFill>
          </a:ln>
        </p:spPr>
        <p:txBody>
          <a:bodyPr/>
          <a:lstStyle/>
          <a:p>
            <a:endParaRPr lang="it-IT"/>
          </a:p>
        </p:txBody>
      </p:sp>
      <p:sp>
        <p:nvSpPr>
          <p:cNvPr id="16" name="Rettangolo 15">
            <a:extLst>
              <a:ext uri="{FF2B5EF4-FFF2-40B4-BE49-F238E27FC236}">
                <a16:creationId xmlns:a16="http://schemas.microsoft.com/office/drawing/2014/main" id="{64B93AA3-38D3-4652-9AE8-2DB1FB977A86}"/>
              </a:ext>
            </a:extLst>
          </p:cNvPr>
          <p:cNvSpPr>
            <a:spLocks noGrp="1"/>
          </p:cNvSpPr>
          <p:nvPr/>
        </p:nvSpPr>
        <p:spPr>
          <a:xfrm>
            <a:off x="361950" y="361950"/>
            <a:ext cx="133350" cy="1104900"/>
          </a:xfrm>
          <a:prstGeom prst="rect">
            <a:avLst/>
          </a:prstGeom>
          <a:solidFill>
            <a:srgbClr val="F05258"/>
          </a:solidFill>
          <a:ln w="0">
            <a:solidFill>
              <a:srgbClr val="F05258"/>
            </a:solidFill>
          </a:ln>
        </p:spPr>
        <p:txBody>
          <a:bodyPr/>
          <a:lstStyle/>
          <a:p>
            <a:endParaRPr lang="it-IT"/>
          </a:p>
        </p:txBody>
      </p:sp>
      <p:sp>
        <p:nvSpPr>
          <p:cNvPr id="17" name="Rettangolo 16">
            <a:extLst>
              <a:ext uri="{FF2B5EF4-FFF2-40B4-BE49-F238E27FC236}">
                <a16:creationId xmlns:a16="http://schemas.microsoft.com/office/drawing/2014/main" id="{912E261C-499C-4460-BF2B-447D739F3BAA}"/>
              </a:ext>
            </a:extLst>
          </p:cNvPr>
          <p:cNvSpPr>
            <a:spLocks noGrp="1"/>
          </p:cNvSpPr>
          <p:nvPr/>
        </p:nvSpPr>
        <p:spPr>
          <a:xfrm>
            <a:off x="742950" y="581025"/>
            <a:ext cx="9715500" cy="685800"/>
          </a:xfrm>
          <a:prstGeom prst="rect">
            <a:avLst/>
          </a:prstGeom>
          <a:noFill/>
          <a:ln w="0">
            <a:noFill/>
          </a:ln>
        </p:spPr>
        <p:txBody>
          <a:bodyPr>
            <a:normAutofit/>
          </a:bodyPr>
          <a:lstStyle/>
          <a:p>
            <a:pPr>
              <a:buNone/>
              <a:defRPr sz="2250" b="1">
                <a:solidFill>
                  <a:srgbClr val="FFFFFF"/>
                </a:solidFill>
                <a:latin typeface="Arial"/>
                <a:ea typeface="Arial"/>
                <a:cs typeface="Arial"/>
              </a:defRPr>
            </a:pPr>
            <a:r>
              <a:rPr sz="2250" b="1">
                <a:solidFill>
                  <a:srgbClr val="FFFFFF"/>
                </a:solidFill>
                <a:latin typeface="Arial"/>
                <a:ea typeface="Arial"/>
                <a:cs typeface="Arial"/>
              </a:rPr>
              <a:t>DOPO LA CHIRURGIA BARIATRICA</a:t>
            </a:r>
          </a:p>
        </p:txBody>
      </p:sp>
    </p:spTree>
    <p:extLst>
      <p:ext uri="{BB962C8B-B14F-4D97-AF65-F5344CB8AC3E}">
        <p14:creationId xmlns:p14="http://schemas.microsoft.com/office/powerpoint/2010/main" val="1573681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FAFB"/>
        </a:solidFill>
        <a:effectLst/>
      </p:bgPr>
    </p:bg>
    <p:spTree>
      <p:nvGrpSpPr>
        <p:cNvPr id="1" name=""/>
        <p:cNvGrpSpPr/>
        <p:nvPr/>
      </p:nvGrpSpPr>
      <p:grpSpPr>
        <a:xfrm>
          <a:off x="0" y="0"/>
          <a:ext cx="0" cy="0"/>
          <a:chOff x="0" y="0"/>
          <a:chExt cx="0" cy="0"/>
        </a:xfrm>
      </p:grpSpPr>
      <p:sp>
        <p:nvSpPr>
          <p:cNvPr id="19" name="Rettangolo 18">
            <a:extLst>
              <a:ext uri="{FF2B5EF4-FFF2-40B4-BE49-F238E27FC236}">
                <a16:creationId xmlns:a16="http://schemas.microsoft.com/office/drawing/2014/main" id="{12231102-5E40-4294-B306-97C053D15D74}"/>
              </a:ext>
            </a:extLst>
          </p:cNvPr>
          <p:cNvSpPr>
            <a:spLocks noGrp="1"/>
          </p:cNvSpPr>
          <p:nvPr/>
        </p:nvSpPr>
        <p:spPr>
          <a:xfrm>
            <a:off x="0" y="0"/>
            <a:ext cx="11430000" cy="152400"/>
          </a:xfrm>
          <a:prstGeom prst="rect">
            <a:avLst/>
          </a:prstGeom>
          <a:solidFill>
            <a:srgbClr val="00A4C2"/>
          </a:solidFill>
          <a:ln w="0">
            <a:solidFill>
              <a:srgbClr val="00A4C2"/>
            </a:solidFill>
          </a:ln>
        </p:spPr>
        <p:txBody>
          <a:bodyPr/>
          <a:lstStyle/>
          <a:p>
            <a:endParaRPr/>
          </a:p>
        </p:txBody>
      </p:sp>
      <p:sp>
        <p:nvSpPr>
          <p:cNvPr id="3" name="Rettangolo 2">
            <a:extLst>
              <a:ext uri="{FF2B5EF4-FFF2-40B4-BE49-F238E27FC236}">
                <a16:creationId xmlns:a16="http://schemas.microsoft.com/office/drawing/2014/main" id="{8EEFC82A-D43F-4024-BF00-7076683918FF}"/>
              </a:ext>
            </a:extLst>
          </p:cNvPr>
          <p:cNvSpPr>
            <a:spLocks noGrp="1"/>
          </p:cNvSpPr>
          <p:nvPr/>
        </p:nvSpPr>
        <p:spPr>
          <a:xfrm>
            <a:off x="723900" y="8096250"/>
            <a:ext cx="9239250" cy="19050"/>
          </a:xfrm>
          <a:prstGeom prst="rect">
            <a:avLst/>
          </a:prstGeom>
          <a:noFill/>
          <a:ln w="0">
            <a:noFill/>
          </a:ln>
        </p:spPr>
        <p:txBody>
          <a:bodyPr/>
          <a:lstStyle/>
          <a:p>
            <a:endParaRPr/>
          </a:p>
        </p:txBody>
      </p:sp>
      <p:sp>
        <p:nvSpPr>
          <p:cNvPr id="4" name="Rettangolo 3">
            <a:extLst>
              <a:ext uri="{FF2B5EF4-FFF2-40B4-BE49-F238E27FC236}">
                <a16:creationId xmlns:a16="http://schemas.microsoft.com/office/drawing/2014/main" id="{260383B7-B086-4932-97A3-7131D5841A88}"/>
              </a:ext>
            </a:extLst>
          </p:cNvPr>
          <p:cNvSpPr>
            <a:spLocks noGrp="1"/>
          </p:cNvSpPr>
          <p:nvPr/>
        </p:nvSpPr>
        <p:spPr>
          <a:xfrm>
            <a:off x="10287000" y="7905750"/>
            <a:ext cx="609600" cy="266700"/>
          </a:xfrm>
          <a:prstGeom prst="rect">
            <a:avLst/>
          </a:prstGeom>
          <a:noFill/>
          <a:ln w="0">
            <a:noFill/>
            <a:prstDash val="solid"/>
          </a:ln>
        </p:spPr>
        <p:txBody>
          <a:bodyPr anchor="ctr"/>
          <a:lstStyle/>
          <a:p>
            <a:pPr algn="r">
              <a:buNone/>
              <a:defRPr sz="1125" b="1">
                <a:solidFill>
                  <a:srgbClr val="5D6B78"/>
                </a:solidFill>
              </a:defRPr>
            </a:pPr>
            <a:endParaRPr/>
          </a:p>
        </p:txBody>
      </p:sp>
      <p:sp>
        <p:nvSpPr>
          <p:cNvPr id="5" name="Rettangolo 4">
            <a:extLst>
              <a:ext uri="{FF2B5EF4-FFF2-40B4-BE49-F238E27FC236}">
                <a16:creationId xmlns:a16="http://schemas.microsoft.com/office/drawing/2014/main" id="{4E32829D-AE71-4294-961B-7F0E9306EB90}"/>
              </a:ext>
            </a:extLst>
          </p:cNvPr>
          <p:cNvSpPr>
            <a:spLocks noGrp="1"/>
          </p:cNvSpPr>
          <p:nvPr/>
        </p:nvSpPr>
        <p:spPr>
          <a:xfrm>
            <a:off x="723900" y="781050"/>
            <a:ext cx="10096500" cy="876300"/>
          </a:xfrm>
          <a:prstGeom prst="rect">
            <a:avLst/>
          </a:prstGeom>
          <a:noFill/>
          <a:ln w="0">
            <a:noFill/>
            <a:prstDash val="solid"/>
          </a:ln>
        </p:spPr>
        <p:txBody>
          <a:bodyPr anchor="ctr">
            <a:normAutofit/>
          </a:bodyPr>
          <a:lstStyle/>
          <a:p>
            <a:pPr algn="l">
              <a:buNone/>
              <a:defRPr sz="1950" b="1">
                <a:solidFill>
                  <a:srgbClr val="00A4C2"/>
                </a:solidFill>
                <a:latin typeface="Arial"/>
                <a:ea typeface="Arial"/>
                <a:cs typeface="Arial"/>
              </a:defRPr>
            </a:pPr>
            <a:endParaRPr/>
          </a:p>
        </p:txBody>
      </p:sp>
      <p:sp>
        <p:nvSpPr>
          <p:cNvPr id="6" name="Rettangolo arrotondato 5">
            <a:extLst>
              <a:ext uri="{FF2B5EF4-FFF2-40B4-BE49-F238E27FC236}">
                <a16:creationId xmlns:a16="http://schemas.microsoft.com/office/drawing/2014/main" id="{CC971AC1-239F-412C-A830-0E6CA5E80EDD}"/>
              </a:ext>
            </a:extLst>
          </p:cNvPr>
          <p:cNvSpPr>
            <a:spLocks noGrp="1"/>
          </p:cNvSpPr>
          <p:nvPr/>
        </p:nvSpPr>
        <p:spPr>
          <a:xfrm>
            <a:off x="904875" y="2476500"/>
            <a:ext cx="4572000" cy="1619250"/>
          </a:xfrm>
          <a:prstGeom prst="roundRect">
            <a:avLst>
              <a:gd name="adj" fmla="val 12941"/>
            </a:avLst>
          </a:prstGeom>
          <a:solidFill>
            <a:srgbClr val="EDF6FB"/>
          </a:solidFill>
          <a:ln w="19050">
            <a:solidFill>
              <a:srgbClr val="118F91"/>
            </a:solidFill>
          </a:ln>
        </p:spPr>
        <p:txBody>
          <a:bodyPr/>
          <a:lstStyle/>
          <a:p>
            <a:endParaRPr/>
          </a:p>
        </p:txBody>
      </p:sp>
      <p:sp>
        <p:nvSpPr>
          <p:cNvPr id="7" name="Rettangolo 6">
            <a:extLst>
              <a:ext uri="{FF2B5EF4-FFF2-40B4-BE49-F238E27FC236}">
                <a16:creationId xmlns:a16="http://schemas.microsoft.com/office/drawing/2014/main" id="{95188018-74D9-427C-BD31-891FF817A070}"/>
              </a:ext>
            </a:extLst>
          </p:cNvPr>
          <p:cNvSpPr>
            <a:spLocks noGrp="1"/>
          </p:cNvSpPr>
          <p:nvPr/>
        </p:nvSpPr>
        <p:spPr>
          <a:xfrm>
            <a:off x="1190625" y="2705100"/>
            <a:ext cx="4000500" cy="342900"/>
          </a:xfrm>
          <a:prstGeom prst="rect">
            <a:avLst/>
          </a:prstGeom>
          <a:noFill/>
          <a:ln w="0">
            <a:noFill/>
            <a:prstDash val="solid"/>
          </a:ln>
        </p:spPr>
        <p:txBody>
          <a:bodyPr anchor="ctr"/>
          <a:lstStyle/>
          <a:p>
            <a:pPr algn="l">
              <a:buNone/>
              <a:defRPr sz="1425" b="1">
                <a:solidFill>
                  <a:srgbClr val="27D3E5"/>
                </a:solidFill>
              </a:defRPr>
            </a:pPr>
            <a:r>
              <a:rPr sz="1425" b="1">
                <a:solidFill>
                  <a:srgbClr val="27D3E5"/>
                </a:solidFill>
              </a:rPr>
              <a:t>INTAKE</a:t>
            </a:r>
          </a:p>
        </p:txBody>
      </p:sp>
      <p:sp>
        <p:nvSpPr>
          <p:cNvPr id="8" name="Rettangolo 7">
            <a:extLst>
              <a:ext uri="{FF2B5EF4-FFF2-40B4-BE49-F238E27FC236}">
                <a16:creationId xmlns:a16="http://schemas.microsoft.com/office/drawing/2014/main" id="{D7EC3690-3F0C-4789-A180-695AB018CBCE}"/>
              </a:ext>
            </a:extLst>
          </p:cNvPr>
          <p:cNvSpPr>
            <a:spLocks noGrp="1"/>
          </p:cNvSpPr>
          <p:nvPr/>
        </p:nvSpPr>
        <p:spPr>
          <a:xfrm>
            <a:off x="1190625" y="3124200"/>
            <a:ext cx="4000500" cy="666750"/>
          </a:xfrm>
          <a:prstGeom prst="rect">
            <a:avLst/>
          </a:prstGeom>
          <a:noFill/>
          <a:ln w="0">
            <a:noFill/>
            <a:prstDash val="solid"/>
          </a:ln>
        </p:spPr>
        <p:txBody>
          <a:bodyPr anchor="ctr"/>
          <a:lstStyle/>
          <a:p>
            <a:pPr algn="l">
              <a:buNone/>
              <a:defRPr sz="2100" b="1">
                <a:solidFill>
                  <a:srgbClr val="FFFFFF"/>
                </a:solidFill>
              </a:defRPr>
            </a:pPr>
            <a:r>
              <a:rPr sz="2400">
                <a:solidFill>
                  <a:srgbClr val="170901"/>
                </a:solidFill>
              </a:rPr>
              <a:t>riduzione dell’introito</a:t>
            </a:r>
          </a:p>
        </p:txBody>
      </p:sp>
      <p:sp>
        <p:nvSpPr>
          <p:cNvPr id="9" name="Rettangolo arrotondato 8">
            <a:extLst>
              <a:ext uri="{FF2B5EF4-FFF2-40B4-BE49-F238E27FC236}">
                <a16:creationId xmlns:a16="http://schemas.microsoft.com/office/drawing/2014/main" id="{18E45404-1B0F-4C71-92EF-5603D87BB7B3}"/>
              </a:ext>
            </a:extLst>
          </p:cNvPr>
          <p:cNvSpPr>
            <a:spLocks noGrp="1"/>
          </p:cNvSpPr>
          <p:nvPr/>
        </p:nvSpPr>
        <p:spPr>
          <a:xfrm>
            <a:off x="5953125" y="2476500"/>
            <a:ext cx="4572000" cy="1619250"/>
          </a:xfrm>
          <a:prstGeom prst="roundRect">
            <a:avLst>
              <a:gd name="adj" fmla="val 12941"/>
            </a:avLst>
          </a:prstGeom>
          <a:solidFill>
            <a:srgbClr val="EAF7F8"/>
          </a:solidFill>
          <a:ln w="19050">
            <a:solidFill>
              <a:srgbClr val="118F91"/>
            </a:solidFill>
          </a:ln>
        </p:spPr>
        <p:txBody>
          <a:bodyPr/>
          <a:lstStyle/>
          <a:p>
            <a:endParaRPr/>
          </a:p>
        </p:txBody>
      </p:sp>
      <p:sp>
        <p:nvSpPr>
          <p:cNvPr id="10" name="Rettangolo 9">
            <a:extLst>
              <a:ext uri="{FF2B5EF4-FFF2-40B4-BE49-F238E27FC236}">
                <a16:creationId xmlns:a16="http://schemas.microsoft.com/office/drawing/2014/main" id="{C2BD8EDF-AABE-4402-AEB6-BBADE7A724A5}"/>
              </a:ext>
            </a:extLst>
          </p:cNvPr>
          <p:cNvSpPr>
            <a:spLocks noGrp="1"/>
          </p:cNvSpPr>
          <p:nvPr/>
        </p:nvSpPr>
        <p:spPr>
          <a:xfrm>
            <a:off x="6238875" y="2705100"/>
            <a:ext cx="4000500" cy="342900"/>
          </a:xfrm>
          <a:prstGeom prst="rect">
            <a:avLst/>
          </a:prstGeom>
          <a:noFill/>
          <a:ln w="0">
            <a:noFill/>
            <a:prstDash val="solid"/>
          </a:ln>
        </p:spPr>
        <p:txBody>
          <a:bodyPr anchor="ctr"/>
          <a:lstStyle/>
          <a:p>
            <a:pPr algn="l">
              <a:buNone/>
              <a:defRPr sz="1425" b="1">
                <a:solidFill>
                  <a:srgbClr val="00A6C8"/>
                </a:solidFill>
              </a:defRPr>
            </a:pPr>
            <a:r>
              <a:rPr sz="1425" b="1">
                <a:solidFill>
                  <a:srgbClr val="00A6C8"/>
                </a:solidFill>
              </a:rPr>
              <a:t>TOLLERANZA</a:t>
            </a:r>
          </a:p>
        </p:txBody>
      </p:sp>
      <p:sp>
        <p:nvSpPr>
          <p:cNvPr id="11" name="Rettangolo 10">
            <a:extLst>
              <a:ext uri="{FF2B5EF4-FFF2-40B4-BE49-F238E27FC236}">
                <a16:creationId xmlns:a16="http://schemas.microsoft.com/office/drawing/2014/main" id="{A642A0EB-0026-4B1C-AA8A-585CFFE0956A}"/>
              </a:ext>
            </a:extLst>
          </p:cNvPr>
          <p:cNvSpPr>
            <a:spLocks noGrp="1"/>
          </p:cNvSpPr>
          <p:nvPr/>
        </p:nvSpPr>
        <p:spPr>
          <a:xfrm>
            <a:off x="6238875" y="3124200"/>
            <a:ext cx="4000500" cy="666750"/>
          </a:xfrm>
          <a:prstGeom prst="rect">
            <a:avLst/>
          </a:prstGeom>
          <a:noFill/>
          <a:ln w="0">
            <a:noFill/>
            <a:prstDash val="solid"/>
          </a:ln>
        </p:spPr>
        <p:txBody>
          <a:bodyPr anchor="ctr"/>
          <a:lstStyle/>
          <a:p>
            <a:pPr>
              <a:buNone/>
              <a:defRPr sz="2100" b="1">
                <a:solidFill>
                  <a:srgbClr val="FFFFFF"/>
                </a:solidFill>
              </a:defRPr>
            </a:pPr>
            <a:r>
              <a:rPr sz="2400" b="1">
                <a:solidFill>
                  <a:srgbClr val="170901"/>
                </a:solidFill>
              </a:rPr>
              <a:t>nausea e vomito</a:t>
            </a:r>
          </a:p>
        </p:txBody>
      </p:sp>
      <p:sp>
        <p:nvSpPr>
          <p:cNvPr id="12" name="Rettangolo arrotondato 11">
            <a:extLst>
              <a:ext uri="{FF2B5EF4-FFF2-40B4-BE49-F238E27FC236}">
                <a16:creationId xmlns:a16="http://schemas.microsoft.com/office/drawing/2014/main" id="{B44F33E6-8A21-41AC-94AF-1E4836AB5CCF}"/>
              </a:ext>
            </a:extLst>
          </p:cNvPr>
          <p:cNvSpPr>
            <a:spLocks noGrp="1"/>
          </p:cNvSpPr>
          <p:nvPr/>
        </p:nvSpPr>
        <p:spPr>
          <a:xfrm>
            <a:off x="904875" y="4572000"/>
            <a:ext cx="4572000" cy="1619250"/>
          </a:xfrm>
          <a:prstGeom prst="roundRect">
            <a:avLst>
              <a:gd name="adj" fmla="val 12941"/>
            </a:avLst>
          </a:prstGeom>
          <a:solidFill>
            <a:srgbClr val="FFF0ED"/>
          </a:solidFill>
          <a:ln w="19050">
            <a:solidFill>
              <a:srgbClr val="F04F55"/>
            </a:solidFill>
          </a:ln>
        </p:spPr>
        <p:txBody>
          <a:bodyPr/>
          <a:lstStyle/>
          <a:p>
            <a:endParaRPr/>
          </a:p>
        </p:txBody>
      </p:sp>
      <p:sp>
        <p:nvSpPr>
          <p:cNvPr id="13" name="Rettangolo 12">
            <a:extLst>
              <a:ext uri="{FF2B5EF4-FFF2-40B4-BE49-F238E27FC236}">
                <a16:creationId xmlns:a16="http://schemas.microsoft.com/office/drawing/2014/main" id="{08132D8F-84EA-4922-AE9D-FC65B9140F40}"/>
              </a:ext>
            </a:extLst>
          </p:cNvPr>
          <p:cNvSpPr>
            <a:spLocks noGrp="1"/>
          </p:cNvSpPr>
          <p:nvPr/>
        </p:nvSpPr>
        <p:spPr>
          <a:xfrm>
            <a:off x="1190625" y="4800600"/>
            <a:ext cx="4000500" cy="342900"/>
          </a:xfrm>
          <a:prstGeom prst="rect">
            <a:avLst/>
          </a:prstGeom>
          <a:noFill/>
          <a:ln w="0">
            <a:noFill/>
            <a:prstDash val="solid"/>
          </a:ln>
        </p:spPr>
        <p:txBody>
          <a:bodyPr anchor="ctr"/>
          <a:lstStyle/>
          <a:p>
            <a:pPr algn="l">
              <a:buNone/>
              <a:defRPr sz="1425" b="1">
                <a:solidFill>
                  <a:srgbClr val="00A6C8"/>
                </a:solidFill>
              </a:defRPr>
            </a:pPr>
            <a:r>
              <a:rPr sz="1425" b="1">
                <a:solidFill>
                  <a:srgbClr val="00A6C8"/>
                </a:solidFill>
              </a:rPr>
              <a:t>ASSORBIMENTO</a:t>
            </a:r>
          </a:p>
        </p:txBody>
      </p:sp>
      <p:sp>
        <p:nvSpPr>
          <p:cNvPr id="14" name="Rettangolo 13">
            <a:extLst>
              <a:ext uri="{FF2B5EF4-FFF2-40B4-BE49-F238E27FC236}">
                <a16:creationId xmlns:a16="http://schemas.microsoft.com/office/drawing/2014/main" id="{48E73CB6-7B40-4F78-9394-744EF031587A}"/>
              </a:ext>
            </a:extLst>
          </p:cNvPr>
          <p:cNvSpPr>
            <a:spLocks noGrp="1"/>
          </p:cNvSpPr>
          <p:nvPr/>
        </p:nvSpPr>
        <p:spPr>
          <a:xfrm>
            <a:off x="1190625" y="5219700"/>
            <a:ext cx="4000500" cy="666750"/>
          </a:xfrm>
          <a:prstGeom prst="rect">
            <a:avLst/>
          </a:prstGeom>
          <a:noFill/>
          <a:ln w="0">
            <a:noFill/>
            <a:prstDash val="solid"/>
          </a:ln>
        </p:spPr>
        <p:txBody>
          <a:bodyPr anchor="ctr"/>
          <a:lstStyle/>
          <a:p>
            <a:pPr>
              <a:buNone/>
              <a:defRPr sz="2100" b="1">
                <a:solidFill>
                  <a:srgbClr val="FFFFFF"/>
                </a:solidFill>
              </a:defRPr>
            </a:pPr>
            <a:r>
              <a:rPr sz="2400" b="1">
                <a:solidFill>
                  <a:srgbClr val="170901"/>
                </a:solidFill>
              </a:rPr>
              <a:t>anatomia e acidità</a:t>
            </a:r>
          </a:p>
        </p:txBody>
      </p:sp>
      <p:sp>
        <p:nvSpPr>
          <p:cNvPr id="15" name="Rettangolo arrotondato 14">
            <a:extLst>
              <a:ext uri="{FF2B5EF4-FFF2-40B4-BE49-F238E27FC236}">
                <a16:creationId xmlns:a16="http://schemas.microsoft.com/office/drawing/2014/main" id="{3C336256-ADAE-481B-89EB-EE772DDBC139}"/>
              </a:ext>
            </a:extLst>
          </p:cNvPr>
          <p:cNvSpPr>
            <a:spLocks noGrp="1"/>
          </p:cNvSpPr>
          <p:nvPr/>
        </p:nvSpPr>
        <p:spPr>
          <a:xfrm>
            <a:off x="5953125" y="4572000"/>
            <a:ext cx="4572000" cy="1619250"/>
          </a:xfrm>
          <a:prstGeom prst="roundRect">
            <a:avLst>
              <a:gd name="adj" fmla="val 12941"/>
            </a:avLst>
          </a:prstGeom>
          <a:solidFill>
            <a:srgbClr val="EAF7F8"/>
          </a:solidFill>
          <a:ln w="19050">
            <a:solidFill>
              <a:srgbClr val="118F91"/>
            </a:solidFill>
          </a:ln>
        </p:spPr>
        <p:txBody>
          <a:bodyPr/>
          <a:lstStyle/>
          <a:p>
            <a:endParaRPr/>
          </a:p>
        </p:txBody>
      </p:sp>
      <p:sp>
        <p:nvSpPr>
          <p:cNvPr id="16" name="Rettangolo 15">
            <a:extLst>
              <a:ext uri="{FF2B5EF4-FFF2-40B4-BE49-F238E27FC236}">
                <a16:creationId xmlns:a16="http://schemas.microsoft.com/office/drawing/2014/main" id="{3E07DC24-7F3F-4C40-AD99-A898D9EEABF4}"/>
              </a:ext>
            </a:extLst>
          </p:cNvPr>
          <p:cNvSpPr>
            <a:spLocks noGrp="1"/>
          </p:cNvSpPr>
          <p:nvPr/>
        </p:nvSpPr>
        <p:spPr>
          <a:xfrm>
            <a:off x="6238875" y="4800600"/>
            <a:ext cx="4000500" cy="342900"/>
          </a:xfrm>
          <a:prstGeom prst="rect">
            <a:avLst/>
          </a:prstGeom>
          <a:noFill/>
          <a:ln w="0">
            <a:noFill/>
            <a:prstDash val="solid"/>
          </a:ln>
        </p:spPr>
        <p:txBody>
          <a:bodyPr anchor="ctr"/>
          <a:lstStyle/>
          <a:p>
            <a:pPr algn="l">
              <a:buNone/>
              <a:defRPr sz="1425" b="1">
                <a:solidFill>
                  <a:srgbClr val="00A6C8"/>
                </a:solidFill>
              </a:defRPr>
            </a:pPr>
            <a:r>
              <a:rPr sz="1425" b="1">
                <a:solidFill>
                  <a:srgbClr val="00A6C8"/>
                </a:solidFill>
              </a:rPr>
              <a:t>ADERENZA</a:t>
            </a:r>
          </a:p>
        </p:txBody>
      </p:sp>
      <p:sp>
        <p:nvSpPr>
          <p:cNvPr id="17" name="Rettangolo 16">
            <a:extLst>
              <a:ext uri="{FF2B5EF4-FFF2-40B4-BE49-F238E27FC236}">
                <a16:creationId xmlns:a16="http://schemas.microsoft.com/office/drawing/2014/main" id="{EA4E9FD4-60D3-4AA7-BDB8-F7CD83F627E6}"/>
              </a:ext>
            </a:extLst>
          </p:cNvPr>
          <p:cNvSpPr>
            <a:spLocks noGrp="1"/>
          </p:cNvSpPr>
          <p:nvPr/>
        </p:nvSpPr>
        <p:spPr>
          <a:xfrm>
            <a:off x="6238875" y="5219700"/>
            <a:ext cx="4000500" cy="666750"/>
          </a:xfrm>
          <a:prstGeom prst="rect">
            <a:avLst/>
          </a:prstGeom>
          <a:noFill/>
          <a:ln w="0">
            <a:noFill/>
            <a:prstDash val="solid"/>
          </a:ln>
        </p:spPr>
        <p:txBody>
          <a:bodyPr anchor="ctr"/>
          <a:lstStyle/>
          <a:p>
            <a:pPr>
              <a:buNone/>
              <a:defRPr sz="2100" b="1">
                <a:solidFill>
                  <a:srgbClr val="FFFFFF"/>
                </a:solidFill>
              </a:defRPr>
            </a:pPr>
            <a:r>
              <a:rPr sz="2400" b="1">
                <a:solidFill>
                  <a:srgbClr val="170901"/>
                </a:solidFill>
              </a:rPr>
              <a:t>assunzione integratori</a:t>
            </a:r>
          </a:p>
        </p:txBody>
      </p:sp>
      <p:sp>
        <p:nvSpPr>
          <p:cNvPr id="18" name="Rettangolo 17">
            <a:extLst>
              <a:ext uri="{FF2B5EF4-FFF2-40B4-BE49-F238E27FC236}">
                <a16:creationId xmlns:a16="http://schemas.microsoft.com/office/drawing/2014/main" id="{BD39E77B-E0EB-47C7-B2E7-ED5ED10608A5}"/>
              </a:ext>
            </a:extLst>
          </p:cNvPr>
          <p:cNvSpPr>
            <a:spLocks noGrp="1"/>
          </p:cNvSpPr>
          <p:nvPr/>
        </p:nvSpPr>
        <p:spPr>
          <a:xfrm>
            <a:off x="1029767" y="6847367"/>
            <a:ext cx="9239249" cy="523875"/>
          </a:xfrm>
          <a:prstGeom prst="rect">
            <a:avLst/>
          </a:prstGeom>
          <a:noFill/>
          <a:ln w="0">
            <a:noFill/>
            <a:prstDash val="solid"/>
          </a:ln>
        </p:spPr>
        <p:txBody>
          <a:bodyPr anchor="ctr"/>
          <a:lstStyle/>
          <a:p>
            <a:pPr>
              <a:buNone/>
              <a:defRPr sz="2100" b="1">
                <a:solidFill>
                  <a:srgbClr val="102A43"/>
                </a:solidFill>
              </a:defRPr>
            </a:pPr>
            <a:r>
              <a:rPr sz="2100" b="1">
                <a:solidFill>
                  <a:srgbClr val="102A43"/>
                </a:solidFill>
              </a:rPr>
              <a:t>Il rischio è multifattoriale: non dipende soltanto dal tipo di intervento</a:t>
            </a:r>
          </a:p>
        </p:txBody>
      </p:sp>
      <p:sp>
        <p:nvSpPr>
          <p:cNvPr id="20" name="CasellaDiTesto 19">
            <a:extLst>
              <a:ext uri="{FF2B5EF4-FFF2-40B4-BE49-F238E27FC236}">
                <a16:creationId xmlns:a16="http://schemas.microsoft.com/office/drawing/2014/main" id="{CC9AC1FB-5A59-4C93-8A87-857CC5EB7CF1}"/>
              </a:ext>
            </a:extLst>
          </p:cNvPr>
          <p:cNvSpPr>
            <a:spLocks noGrp="1"/>
          </p:cNvSpPr>
          <p:nvPr/>
        </p:nvSpPr>
        <p:spPr>
          <a:xfrm>
            <a:off x="3698776" y="7454602"/>
            <a:ext cx="6912768" cy="738664"/>
          </a:xfrm>
          <a:prstGeom prst="rect">
            <a:avLst/>
          </a:prstGeom>
          <a:noFill/>
        </p:spPr>
        <p:txBody>
          <a:bodyPr wrap="square">
            <a:spAutoFit/>
          </a:bodyPr>
          <a:lstStyle/>
          <a:p>
            <a:r>
              <a:rPr sz="1200"/>
              <a:t>Karimi Behnagh A, et al. Pre- and Post-surgical Prevalence of Thiamine Deficiency in Patients Undergoing Bariatric Surgery: a Systematic Review and Meta-analysis. Obes Surg. 2024</a:t>
            </a:r>
            <a:endParaRPr/>
          </a:p>
          <a:p>
            <a:endParaRPr/>
          </a:p>
        </p:txBody>
      </p:sp>
      <p:sp>
        <p:nvSpPr>
          <p:cNvPr id="21" name="Rettangolo con angoli arrotondati 20">
            <a:extLst>
              <a:ext uri="{FF2B5EF4-FFF2-40B4-BE49-F238E27FC236}">
                <a16:creationId xmlns:a16="http://schemas.microsoft.com/office/drawing/2014/main" id="{EB5D4895-18F2-4837-A5AE-F3C59D680D1B}"/>
              </a:ext>
            </a:extLst>
          </p:cNvPr>
          <p:cNvSpPr>
            <a:spLocks noGrp="1"/>
          </p:cNvSpPr>
          <p:nvPr/>
        </p:nvSpPr>
        <p:spPr>
          <a:xfrm>
            <a:off x="361950" y="361950"/>
            <a:ext cx="10706100" cy="1104900"/>
          </a:xfrm>
          <a:prstGeom prst="roundRect">
            <a:avLst>
              <a:gd name="adj" fmla="val 6897"/>
            </a:avLst>
          </a:prstGeom>
          <a:solidFill>
            <a:srgbClr val="078F94"/>
          </a:solidFill>
          <a:ln w="0">
            <a:solidFill>
              <a:srgbClr val="078F94"/>
            </a:solidFill>
          </a:ln>
        </p:spPr>
        <p:txBody>
          <a:bodyPr/>
          <a:lstStyle/>
          <a:p>
            <a:endParaRPr lang="it-IT"/>
          </a:p>
        </p:txBody>
      </p:sp>
      <p:sp>
        <p:nvSpPr>
          <p:cNvPr id="22" name="Rettangolo 21">
            <a:extLst>
              <a:ext uri="{FF2B5EF4-FFF2-40B4-BE49-F238E27FC236}">
                <a16:creationId xmlns:a16="http://schemas.microsoft.com/office/drawing/2014/main" id="{7DAA0096-D0F8-476D-BC65-1E2D007AA5BE}"/>
              </a:ext>
            </a:extLst>
          </p:cNvPr>
          <p:cNvSpPr>
            <a:spLocks noGrp="1"/>
          </p:cNvSpPr>
          <p:nvPr/>
        </p:nvSpPr>
        <p:spPr>
          <a:xfrm>
            <a:off x="361950" y="361950"/>
            <a:ext cx="133350" cy="1104900"/>
          </a:xfrm>
          <a:prstGeom prst="rect">
            <a:avLst/>
          </a:prstGeom>
          <a:solidFill>
            <a:srgbClr val="F05258"/>
          </a:solidFill>
          <a:ln w="0">
            <a:solidFill>
              <a:srgbClr val="F05258"/>
            </a:solidFill>
          </a:ln>
        </p:spPr>
        <p:txBody>
          <a:bodyPr/>
          <a:lstStyle/>
          <a:p>
            <a:endParaRPr lang="it-IT"/>
          </a:p>
        </p:txBody>
      </p:sp>
      <p:sp>
        <p:nvSpPr>
          <p:cNvPr id="23" name="Rettangolo 22">
            <a:extLst>
              <a:ext uri="{FF2B5EF4-FFF2-40B4-BE49-F238E27FC236}">
                <a16:creationId xmlns:a16="http://schemas.microsoft.com/office/drawing/2014/main" id="{76E267A3-33F7-46AF-AFE0-58567A42DCD0}"/>
              </a:ext>
            </a:extLst>
          </p:cNvPr>
          <p:cNvSpPr>
            <a:spLocks noGrp="1"/>
          </p:cNvSpPr>
          <p:nvPr/>
        </p:nvSpPr>
        <p:spPr>
          <a:xfrm>
            <a:off x="742950" y="581025"/>
            <a:ext cx="9715500" cy="685800"/>
          </a:xfrm>
          <a:prstGeom prst="rect">
            <a:avLst/>
          </a:prstGeom>
          <a:noFill/>
          <a:ln w="0">
            <a:noFill/>
          </a:ln>
        </p:spPr>
        <p:txBody>
          <a:bodyPr>
            <a:normAutofit/>
          </a:bodyPr>
          <a:lstStyle/>
          <a:p>
            <a:pPr>
              <a:buNone/>
              <a:defRPr sz="2250" b="1">
                <a:solidFill>
                  <a:srgbClr val="FFFFFF"/>
                </a:solidFill>
                <a:latin typeface="Arial"/>
                <a:ea typeface="Arial"/>
                <a:cs typeface="Arial"/>
              </a:defRPr>
            </a:pPr>
            <a:r>
              <a:rPr sz="2250" b="1">
                <a:solidFill>
                  <a:srgbClr val="FFFFFF"/>
                </a:solidFill>
                <a:latin typeface="Arial"/>
                <a:ea typeface="Arial"/>
                <a:cs typeface="Arial"/>
              </a:rPr>
              <a:t>MECCANISMI</a:t>
            </a:r>
          </a:p>
        </p:txBody>
      </p:sp>
    </p:spTree>
    <p:extLst>
      <p:ext uri="{BB962C8B-B14F-4D97-AF65-F5344CB8AC3E}">
        <p14:creationId xmlns:p14="http://schemas.microsoft.com/office/powerpoint/2010/main" val="169698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FAFB"/>
        </a:solidFill>
        <a:effectLst/>
      </p:bgPr>
    </p:bg>
    <p:spTree>
      <p:nvGrpSpPr>
        <p:cNvPr id="1" name=""/>
        <p:cNvGrpSpPr/>
        <p:nvPr/>
      </p:nvGrpSpPr>
      <p:grpSpPr>
        <a:xfrm>
          <a:off x="0" y="0"/>
          <a:ext cx="0" cy="0"/>
          <a:chOff x="0" y="0"/>
          <a:chExt cx="0" cy="0"/>
        </a:xfrm>
      </p:grpSpPr>
      <p:sp>
        <p:nvSpPr>
          <p:cNvPr id="25" name="Rettangolo 24">
            <a:extLst>
              <a:ext uri="{FF2B5EF4-FFF2-40B4-BE49-F238E27FC236}">
                <a16:creationId xmlns:a16="http://schemas.microsoft.com/office/drawing/2014/main" id="{1360864B-B676-4F67-860C-0E28EF9DA8A8}"/>
              </a:ext>
            </a:extLst>
          </p:cNvPr>
          <p:cNvSpPr>
            <a:spLocks noGrp="1"/>
          </p:cNvSpPr>
          <p:nvPr/>
        </p:nvSpPr>
        <p:spPr>
          <a:xfrm>
            <a:off x="0" y="0"/>
            <a:ext cx="11430000" cy="152400"/>
          </a:xfrm>
          <a:prstGeom prst="rect">
            <a:avLst/>
          </a:prstGeom>
          <a:solidFill>
            <a:srgbClr val="00A4C2"/>
          </a:solidFill>
          <a:ln w="0">
            <a:solidFill>
              <a:srgbClr val="00A4C2"/>
            </a:solidFill>
          </a:ln>
        </p:spPr>
        <p:txBody>
          <a:bodyPr/>
          <a:lstStyle/>
          <a:p>
            <a:endParaRPr/>
          </a:p>
        </p:txBody>
      </p:sp>
      <p:sp>
        <p:nvSpPr>
          <p:cNvPr id="3" name="Rettangolo 2">
            <a:extLst>
              <a:ext uri="{FF2B5EF4-FFF2-40B4-BE49-F238E27FC236}">
                <a16:creationId xmlns:a16="http://schemas.microsoft.com/office/drawing/2014/main" id="{20C10E70-30A4-47E4-8D88-8176E7BA94C7}"/>
              </a:ext>
            </a:extLst>
          </p:cNvPr>
          <p:cNvSpPr>
            <a:spLocks noGrp="1"/>
          </p:cNvSpPr>
          <p:nvPr/>
        </p:nvSpPr>
        <p:spPr>
          <a:xfrm>
            <a:off x="723900" y="8096250"/>
            <a:ext cx="9239250" cy="19050"/>
          </a:xfrm>
          <a:prstGeom prst="rect">
            <a:avLst/>
          </a:prstGeom>
          <a:noFill/>
          <a:ln w="0">
            <a:noFill/>
          </a:ln>
        </p:spPr>
        <p:txBody>
          <a:bodyPr/>
          <a:lstStyle/>
          <a:p>
            <a:endParaRPr/>
          </a:p>
        </p:txBody>
      </p:sp>
      <p:sp>
        <p:nvSpPr>
          <p:cNvPr id="4" name="Rettangolo 3">
            <a:extLst>
              <a:ext uri="{FF2B5EF4-FFF2-40B4-BE49-F238E27FC236}">
                <a16:creationId xmlns:a16="http://schemas.microsoft.com/office/drawing/2014/main" id="{2AF01111-A604-4BAF-ADA5-CA3E6C3AC5DB}"/>
              </a:ext>
            </a:extLst>
          </p:cNvPr>
          <p:cNvSpPr>
            <a:spLocks noGrp="1"/>
          </p:cNvSpPr>
          <p:nvPr/>
        </p:nvSpPr>
        <p:spPr>
          <a:xfrm>
            <a:off x="10287000" y="7905750"/>
            <a:ext cx="609600" cy="266700"/>
          </a:xfrm>
          <a:prstGeom prst="rect">
            <a:avLst/>
          </a:prstGeom>
          <a:noFill/>
          <a:ln w="0">
            <a:noFill/>
            <a:prstDash val="solid"/>
          </a:ln>
        </p:spPr>
        <p:txBody>
          <a:bodyPr anchor="ctr"/>
          <a:lstStyle/>
          <a:p>
            <a:pPr algn="r">
              <a:buNone/>
              <a:defRPr sz="1125" b="1">
                <a:solidFill>
                  <a:srgbClr val="5D6B78"/>
                </a:solidFill>
              </a:defRPr>
            </a:pPr>
            <a:endParaRPr/>
          </a:p>
        </p:txBody>
      </p:sp>
      <p:sp>
        <p:nvSpPr>
          <p:cNvPr id="5" name="Rettangolo 4">
            <a:extLst>
              <a:ext uri="{FF2B5EF4-FFF2-40B4-BE49-F238E27FC236}">
                <a16:creationId xmlns:a16="http://schemas.microsoft.com/office/drawing/2014/main" id="{DC8AAEA5-6A1E-4FDF-9F38-1CA9168DD3D9}"/>
              </a:ext>
            </a:extLst>
          </p:cNvPr>
          <p:cNvSpPr>
            <a:spLocks noGrp="1"/>
          </p:cNvSpPr>
          <p:nvPr/>
        </p:nvSpPr>
        <p:spPr>
          <a:xfrm>
            <a:off x="723900" y="781050"/>
            <a:ext cx="10096500" cy="876300"/>
          </a:xfrm>
          <a:prstGeom prst="rect">
            <a:avLst/>
          </a:prstGeom>
          <a:noFill/>
          <a:ln w="0">
            <a:noFill/>
            <a:prstDash val="solid"/>
          </a:ln>
        </p:spPr>
        <p:txBody>
          <a:bodyPr anchor="ctr">
            <a:normAutofit/>
          </a:bodyPr>
          <a:lstStyle/>
          <a:p>
            <a:pPr algn="just">
              <a:buNone/>
              <a:defRPr sz="1950" b="1">
                <a:solidFill>
                  <a:srgbClr val="00A4C2"/>
                </a:solidFill>
                <a:latin typeface="Arial"/>
                <a:ea typeface="Arial"/>
                <a:cs typeface="Arial"/>
              </a:defRPr>
            </a:pPr>
            <a:endParaRPr/>
          </a:p>
        </p:txBody>
      </p:sp>
      <p:sp>
        <p:nvSpPr>
          <p:cNvPr id="6" name="Rettangolo 5">
            <a:extLst>
              <a:ext uri="{FF2B5EF4-FFF2-40B4-BE49-F238E27FC236}">
                <a16:creationId xmlns:a16="http://schemas.microsoft.com/office/drawing/2014/main" id="{8DDF43B2-0526-409B-BD0A-93E9FAC1BB28}"/>
              </a:ext>
            </a:extLst>
          </p:cNvPr>
          <p:cNvSpPr>
            <a:spLocks noGrp="1"/>
          </p:cNvSpPr>
          <p:nvPr/>
        </p:nvSpPr>
        <p:spPr>
          <a:xfrm>
            <a:off x="723900" y="1619250"/>
            <a:ext cx="9906000" cy="495300"/>
          </a:xfrm>
          <a:prstGeom prst="rect">
            <a:avLst/>
          </a:prstGeom>
          <a:noFill/>
          <a:ln w="0">
            <a:noFill/>
            <a:prstDash val="solid"/>
          </a:ln>
        </p:spPr>
        <p:txBody>
          <a:bodyPr anchor="ctr"/>
          <a:lstStyle/>
          <a:p>
            <a:pPr algn="l">
              <a:buNone/>
              <a:defRPr sz="1500" b="0">
                <a:solidFill>
                  <a:srgbClr val="5D6B78"/>
                </a:solidFill>
              </a:defRPr>
            </a:pPr>
            <a:r>
              <a:rPr sz="1500" b="0">
                <a:solidFill>
                  <a:srgbClr val="5D6B78"/>
                </a:solidFill>
              </a:rPr>
              <a:t>Le manifestazioni iniziali possono confondersi con il normale decorso postoperatorio.</a:t>
            </a:r>
          </a:p>
        </p:txBody>
      </p:sp>
      <p:sp>
        <p:nvSpPr>
          <p:cNvPr id="7" name="Rettangolo arrotondato 6">
            <a:extLst>
              <a:ext uri="{FF2B5EF4-FFF2-40B4-BE49-F238E27FC236}">
                <a16:creationId xmlns:a16="http://schemas.microsoft.com/office/drawing/2014/main" id="{499E2610-7E1A-43FF-AA0A-73C4C45E0988}"/>
              </a:ext>
            </a:extLst>
          </p:cNvPr>
          <p:cNvSpPr>
            <a:spLocks noGrp="1"/>
          </p:cNvSpPr>
          <p:nvPr/>
        </p:nvSpPr>
        <p:spPr>
          <a:xfrm>
            <a:off x="952500" y="2571750"/>
            <a:ext cx="2095500" cy="1066800"/>
          </a:xfrm>
          <a:prstGeom prst="roundRect">
            <a:avLst>
              <a:gd name="adj" fmla="val 17857"/>
            </a:avLst>
          </a:prstGeom>
          <a:solidFill>
            <a:srgbClr val="EAF7F8"/>
          </a:solidFill>
          <a:ln w="19050">
            <a:solidFill>
              <a:srgbClr val="118F91"/>
            </a:solidFill>
          </a:ln>
        </p:spPr>
        <p:txBody>
          <a:bodyPr/>
          <a:lstStyle/>
          <a:p>
            <a:endParaRPr/>
          </a:p>
        </p:txBody>
      </p:sp>
      <p:sp>
        <p:nvSpPr>
          <p:cNvPr id="8" name="Rettangolo 7">
            <a:extLst>
              <a:ext uri="{FF2B5EF4-FFF2-40B4-BE49-F238E27FC236}">
                <a16:creationId xmlns:a16="http://schemas.microsoft.com/office/drawing/2014/main" id="{77955063-33B1-475F-8AD0-0ACD8D3540AF}"/>
              </a:ext>
            </a:extLst>
          </p:cNvPr>
          <p:cNvSpPr>
            <a:spLocks noGrp="1"/>
          </p:cNvSpPr>
          <p:nvPr/>
        </p:nvSpPr>
        <p:spPr>
          <a:xfrm>
            <a:off x="1095375" y="2809875"/>
            <a:ext cx="1809750" cy="590550"/>
          </a:xfrm>
          <a:prstGeom prst="rect">
            <a:avLst/>
          </a:prstGeom>
          <a:noFill/>
          <a:ln w="0">
            <a:noFill/>
            <a:prstDash val="solid"/>
          </a:ln>
        </p:spPr>
        <p:txBody>
          <a:bodyPr anchor="ctr"/>
          <a:lstStyle/>
          <a:p>
            <a:pPr algn="ctr">
              <a:buNone/>
              <a:defRPr sz="1650" b="1">
                <a:solidFill>
                  <a:srgbClr val="102A43"/>
                </a:solidFill>
              </a:defRPr>
            </a:pPr>
            <a:r>
              <a:rPr sz="1650" b="1">
                <a:solidFill>
                  <a:srgbClr val="102A43"/>
                </a:solidFill>
              </a:rPr>
              <a:t>Astenia</a:t>
            </a:r>
          </a:p>
        </p:txBody>
      </p:sp>
      <p:sp>
        <p:nvSpPr>
          <p:cNvPr id="9" name="Rettangolo arrotondato 8">
            <a:extLst>
              <a:ext uri="{FF2B5EF4-FFF2-40B4-BE49-F238E27FC236}">
                <a16:creationId xmlns:a16="http://schemas.microsoft.com/office/drawing/2014/main" id="{7CB3E5D8-4F53-4947-A0DC-8D332F3FA4F3}"/>
              </a:ext>
            </a:extLst>
          </p:cNvPr>
          <p:cNvSpPr>
            <a:spLocks noGrp="1"/>
          </p:cNvSpPr>
          <p:nvPr/>
        </p:nvSpPr>
        <p:spPr>
          <a:xfrm>
            <a:off x="3381375" y="2571750"/>
            <a:ext cx="2095500" cy="1066800"/>
          </a:xfrm>
          <a:prstGeom prst="roundRect">
            <a:avLst>
              <a:gd name="adj" fmla="val 17857"/>
            </a:avLst>
          </a:prstGeom>
          <a:solidFill>
            <a:srgbClr val="FFF0ED"/>
          </a:solidFill>
          <a:ln w="19050">
            <a:solidFill>
              <a:srgbClr val="F04F55"/>
            </a:solidFill>
          </a:ln>
        </p:spPr>
        <p:txBody>
          <a:bodyPr/>
          <a:lstStyle/>
          <a:p>
            <a:endParaRPr/>
          </a:p>
        </p:txBody>
      </p:sp>
      <p:sp>
        <p:nvSpPr>
          <p:cNvPr id="10" name="Rettangolo 9">
            <a:extLst>
              <a:ext uri="{FF2B5EF4-FFF2-40B4-BE49-F238E27FC236}">
                <a16:creationId xmlns:a16="http://schemas.microsoft.com/office/drawing/2014/main" id="{8F04C6F5-B0F7-470D-81E6-7E426D23F143}"/>
              </a:ext>
            </a:extLst>
          </p:cNvPr>
          <p:cNvSpPr>
            <a:spLocks noGrp="1"/>
          </p:cNvSpPr>
          <p:nvPr/>
        </p:nvSpPr>
        <p:spPr>
          <a:xfrm>
            <a:off x="3524250" y="2809875"/>
            <a:ext cx="1809750" cy="590550"/>
          </a:xfrm>
          <a:prstGeom prst="rect">
            <a:avLst/>
          </a:prstGeom>
          <a:noFill/>
          <a:ln w="0">
            <a:noFill/>
            <a:prstDash val="solid"/>
          </a:ln>
        </p:spPr>
        <p:txBody>
          <a:bodyPr anchor="ctr"/>
          <a:lstStyle/>
          <a:p>
            <a:pPr algn="ctr">
              <a:buNone/>
              <a:defRPr sz="1650" b="1">
                <a:solidFill>
                  <a:srgbClr val="102A43"/>
                </a:solidFill>
              </a:defRPr>
            </a:pPr>
            <a:r>
              <a:rPr sz="1650" b="1" dirty="0">
                <a:solidFill>
                  <a:srgbClr val="102A43"/>
                </a:solidFill>
              </a:rPr>
              <a:t>Nausea</a:t>
            </a:r>
            <a:r>
              <a:rPr lang="it-IT" sz="1650" b="1" dirty="0">
                <a:solidFill>
                  <a:srgbClr val="102A43"/>
                </a:solidFill>
              </a:rPr>
              <a:t>/Vomito</a:t>
            </a:r>
            <a:endParaRPr sz="1650" b="1" dirty="0">
              <a:solidFill>
                <a:srgbClr val="102A43"/>
              </a:solidFill>
            </a:endParaRPr>
          </a:p>
        </p:txBody>
      </p:sp>
      <p:sp>
        <p:nvSpPr>
          <p:cNvPr id="11" name="Rettangolo arrotondato 10">
            <a:extLst>
              <a:ext uri="{FF2B5EF4-FFF2-40B4-BE49-F238E27FC236}">
                <a16:creationId xmlns:a16="http://schemas.microsoft.com/office/drawing/2014/main" id="{9E93222B-845F-46E4-831C-B0C996BE361C}"/>
              </a:ext>
            </a:extLst>
          </p:cNvPr>
          <p:cNvSpPr>
            <a:spLocks noGrp="1"/>
          </p:cNvSpPr>
          <p:nvPr/>
        </p:nvSpPr>
        <p:spPr>
          <a:xfrm>
            <a:off x="5810250" y="2571750"/>
            <a:ext cx="2095500" cy="1066800"/>
          </a:xfrm>
          <a:prstGeom prst="roundRect">
            <a:avLst>
              <a:gd name="adj" fmla="val 17857"/>
            </a:avLst>
          </a:prstGeom>
          <a:solidFill>
            <a:srgbClr val="EAF7F8"/>
          </a:solidFill>
          <a:ln w="19050">
            <a:solidFill>
              <a:srgbClr val="118F91"/>
            </a:solidFill>
          </a:ln>
        </p:spPr>
        <p:txBody>
          <a:bodyPr/>
          <a:lstStyle/>
          <a:p>
            <a:endParaRPr/>
          </a:p>
        </p:txBody>
      </p:sp>
      <p:sp>
        <p:nvSpPr>
          <p:cNvPr id="12" name="Rettangolo 11">
            <a:extLst>
              <a:ext uri="{FF2B5EF4-FFF2-40B4-BE49-F238E27FC236}">
                <a16:creationId xmlns:a16="http://schemas.microsoft.com/office/drawing/2014/main" id="{9AA7655D-42D8-4328-87A4-CA6D0A6D7244}"/>
              </a:ext>
            </a:extLst>
          </p:cNvPr>
          <p:cNvSpPr>
            <a:spLocks noGrp="1"/>
          </p:cNvSpPr>
          <p:nvPr/>
        </p:nvSpPr>
        <p:spPr>
          <a:xfrm>
            <a:off x="5953125" y="2809875"/>
            <a:ext cx="1809750" cy="590550"/>
          </a:xfrm>
          <a:prstGeom prst="rect">
            <a:avLst/>
          </a:prstGeom>
          <a:noFill/>
          <a:ln w="0">
            <a:noFill/>
            <a:prstDash val="solid"/>
          </a:ln>
        </p:spPr>
        <p:txBody>
          <a:bodyPr anchor="ctr"/>
          <a:lstStyle/>
          <a:p>
            <a:pPr algn="ctr">
              <a:buNone/>
              <a:defRPr sz="1650" b="1">
                <a:solidFill>
                  <a:srgbClr val="102A43"/>
                </a:solidFill>
              </a:defRPr>
            </a:pPr>
            <a:r>
              <a:rPr sz="1650" b="1">
                <a:solidFill>
                  <a:srgbClr val="102A43"/>
                </a:solidFill>
              </a:rPr>
              <a:t>Anoressia</a:t>
            </a:r>
          </a:p>
        </p:txBody>
      </p:sp>
      <p:sp>
        <p:nvSpPr>
          <p:cNvPr id="13" name="Rettangolo arrotondato 12">
            <a:extLst>
              <a:ext uri="{FF2B5EF4-FFF2-40B4-BE49-F238E27FC236}">
                <a16:creationId xmlns:a16="http://schemas.microsoft.com/office/drawing/2014/main" id="{3CC1C599-076A-473E-A033-9875AC9A6B04}"/>
              </a:ext>
            </a:extLst>
          </p:cNvPr>
          <p:cNvSpPr>
            <a:spLocks noGrp="1"/>
          </p:cNvSpPr>
          <p:nvPr/>
        </p:nvSpPr>
        <p:spPr>
          <a:xfrm>
            <a:off x="8239125" y="2571750"/>
            <a:ext cx="2095500" cy="1066800"/>
          </a:xfrm>
          <a:prstGeom prst="roundRect">
            <a:avLst>
              <a:gd name="adj" fmla="val 17857"/>
            </a:avLst>
          </a:prstGeom>
          <a:solidFill>
            <a:srgbClr val="FFF0ED"/>
          </a:solidFill>
          <a:ln w="19050">
            <a:solidFill>
              <a:srgbClr val="F04F55"/>
            </a:solidFill>
          </a:ln>
        </p:spPr>
        <p:txBody>
          <a:bodyPr/>
          <a:lstStyle/>
          <a:p>
            <a:endParaRPr/>
          </a:p>
        </p:txBody>
      </p:sp>
      <p:sp>
        <p:nvSpPr>
          <p:cNvPr id="14" name="Rettangolo 13">
            <a:extLst>
              <a:ext uri="{FF2B5EF4-FFF2-40B4-BE49-F238E27FC236}">
                <a16:creationId xmlns:a16="http://schemas.microsoft.com/office/drawing/2014/main" id="{02EFF4F5-12E3-4B21-BB55-6DAC76920A04}"/>
              </a:ext>
            </a:extLst>
          </p:cNvPr>
          <p:cNvSpPr>
            <a:spLocks noGrp="1"/>
          </p:cNvSpPr>
          <p:nvPr/>
        </p:nvSpPr>
        <p:spPr>
          <a:xfrm>
            <a:off x="8382000" y="2809875"/>
            <a:ext cx="1809750" cy="590550"/>
          </a:xfrm>
          <a:prstGeom prst="rect">
            <a:avLst/>
          </a:prstGeom>
          <a:noFill/>
          <a:ln w="0">
            <a:noFill/>
            <a:prstDash val="solid"/>
          </a:ln>
        </p:spPr>
        <p:txBody>
          <a:bodyPr anchor="ctr"/>
          <a:lstStyle/>
          <a:p>
            <a:pPr algn="ctr">
              <a:buNone/>
              <a:defRPr sz="1650" b="1">
                <a:solidFill>
                  <a:srgbClr val="102A43"/>
                </a:solidFill>
              </a:defRPr>
            </a:pPr>
            <a:r>
              <a:rPr sz="1650" b="1">
                <a:solidFill>
                  <a:srgbClr val="102A43"/>
                </a:solidFill>
              </a:rPr>
              <a:t>Debolezza</a:t>
            </a:r>
          </a:p>
        </p:txBody>
      </p:sp>
      <p:sp>
        <p:nvSpPr>
          <p:cNvPr id="15" name="Rettangolo arrotondato 14">
            <a:extLst>
              <a:ext uri="{FF2B5EF4-FFF2-40B4-BE49-F238E27FC236}">
                <a16:creationId xmlns:a16="http://schemas.microsoft.com/office/drawing/2014/main" id="{35061DB6-5A75-4500-A557-4C6AFBE8BD1F}"/>
              </a:ext>
            </a:extLst>
          </p:cNvPr>
          <p:cNvSpPr>
            <a:spLocks noGrp="1"/>
          </p:cNvSpPr>
          <p:nvPr/>
        </p:nvSpPr>
        <p:spPr>
          <a:xfrm>
            <a:off x="952500" y="4048125"/>
            <a:ext cx="2095500" cy="1066800"/>
          </a:xfrm>
          <a:prstGeom prst="roundRect">
            <a:avLst>
              <a:gd name="adj" fmla="val 17857"/>
            </a:avLst>
          </a:prstGeom>
          <a:solidFill>
            <a:srgbClr val="EAF7F8"/>
          </a:solidFill>
          <a:ln w="19050">
            <a:solidFill>
              <a:srgbClr val="118F91"/>
            </a:solidFill>
          </a:ln>
        </p:spPr>
        <p:txBody>
          <a:bodyPr/>
          <a:lstStyle/>
          <a:p>
            <a:endParaRPr/>
          </a:p>
        </p:txBody>
      </p:sp>
      <p:sp>
        <p:nvSpPr>
          <p:cNvPr id="16" name="Rettangolo 15">
            <a:extLst>
              <a:ext uri="{FF2B5EF4-FFF2-40B4-BE49-F238E27FC236}">
                <a16:creationId xmlns:a16="http://schemas.microsoft.com/office/drawing/2014/main" id="{DE961F22-F436-4C8B-9253-BEC83F08A482}"/>
              </a:ext>
            </a:extLst>
          </p:cNvPr>
          <p:cNvSpPr>
            <a:spLocks noGrp="1"/>
          </p:cNvSpPr>
          <p:nvPr/>
        </p:nvSpPr>
        <p:spPr>
          <a:xfrm>
            <a:off x="1095375" y="4286250"/>
            <a:ext cx="1809750" cy="590550"/>
          </a:xfrm>
          <a:prstGeom prst="rect">
            <a:avLst/>
          </a:prstGeom>
          <a:noFill/>
          <a:ln w="0">
            <a:noFill/>
            <a:prstDash val="solid"/>
          </a:ln>
        </p:spPr>
        <p:txBody>
          <a:bodyPr anchor="ctr"/>
          <a:lstStyle/>
          <a:p>
            <a:pPr algn="ctr">
              <a:buNone/>
              <a:defRPr sz="1650" b="1">
                <a:solidFill>
                  <a:srgbClr val="102A43"/>
                </a:solidFill>
              </a:defRPr>
            </a:pPr>
            <a:r>
              <a:rPr sz="1650" b="1">
                <a:solidFill>
                  <a:srgbClr val="102A43"/>
                </a:solidFill>
              </a:rPr>
              <a:t>Parestesie</a:t>
            </a:r>
          </a:p>
        </p:txBody>
      </p:sp>
      <p:sp>
        <p:nvSpPr>
          <p:cNvPr id="17" name="Rettangolo arrotondato 16">
            <a:extLst>
              <a:ext uri="{FF2B5EF4-FFF2-40B4-BE49-F238E27FC236}">
                <a16:creationId xmlns:a16="http://schemas.microsoft.com/office/drawing/2014/main" id="{0CD04E71-C3E4-41C3-A8A4-B643DFFB9679}"/>
              </a:ext>
            </a:extLst>
          </p:cNvPr>
          <p:cNvSpPr>
            <a:spLocks noGrp="1"/>
          </p:cNvSpPr>
          <p:nvPr/>
        </p:nvSpPr>
        <p:spPr>
          <a:xfrm>
            <a:off x="3381375" y="4048125"/>
            <a:ext cx="2095500" cy="1066800"/>
          </a:xfrm>
          <a:prstGeom prst="roundRect">
            <a:avLst>
              <a:gd name="adj" fmla="val 17857"/>
            </a:avLst>
          </a:prstGeom>
          <a:solidFill>
            <a:srgbClr val="FFF0ED"/>
          </a:solidFill>
          <a:ln w="19050">
            <a:solidFill>
              <a:srgbClr val="F04F55"/>
            </a:solidFill>
          </a:ln>
        </p:spPr>
        <p:txBody>
          <a:bodyPr/>
          <a:lstStyle/>
          <a:p>
            <a:endParaRPr/>
          </a:p>
        </p:txBody>
      </p:sp>
      <p:sp>
        <p:nvSpPr>
          <p:cNvPr id="18" name="Rettangolo 17">
            <a:extLst>
              <a:ext uri="{FF2B5EF4-FFF2-40B4-BE49-F238E27FC236}">
                <a16:creationId xmlns:a16="http://schemas.microsoft.com/office/drawing/2014/main" id="{2A6E7280-3827-4859-8D51-22F98CA13BA8}"/>
              </a:ext>
            </a:extLst>
          </p:cNvPr>
          <p:cNvSpPr>
            <a:spLocks noGrp="1"/>
          </p:cNvSpPr>
          <p:nvPr/>
        </p:nvSpPr>
        <p:spPr>
          <a:xfrm>
            <a:off x="3524250" y="4286250"/>
            <a:ext cx="1809750" cy="590550"/>
          </a:xfrm>
          <a:prstGeom prst="rect">
            <a:avLst/>
          </a:prstGeom>
          <a:noFill/>
          <a:ln w="0">
            <a:noFill/>
            <a:prstDash val="solid"/>
          </a:ln>
        </p:spPr>
        <p:txBody>
          <a:bodyPr anchor="ctr"/>
          <a:lstStyle/>
          <a:p>
            <a:pPr algn="ctr">
              <a:buNone/>
              <a:defRPr sz="1650" b="1">
                <a:solidFill>
                  <a:srgbClr val="102A43"/>
                </a:solidFill>
              </a:defRPr>
            </a:pPr>
            <a:r>
              <a:rPr sz="1650" b="1">
                <a:solidFill>
                  <a:srgbClr val="102A43"/>
                </a:solidFill>
              </a:rPr>
              <a:t>Instabilità / atassia</a:t>
            </a:r>
          </a:p>
        </p:txBody>
      </p:sp>
      <p:sp>
        <p:nvSpPr>
          <p:cNvPr id="19" name="Rettangolo arrotondato 18">
            <a:extLst>
              <a:ext uri="{FF2B5EF4-FFF2-40B4-BE49-F238E27FC236}">
                <a16:creationId xmlns:a16="http://schemas.microsoft.com/office/drawing/2014/main" id="{096D9252-B1F8-4746-BA69-A96882889F29}"/>
              </a:ext>
            </a:extLst>
          </p:cNvPr>
          <p:cNvSpPr>
            <a:spLocks noGrp="1"/>
          </p:cNvSpPr>
          <p:nvPr/>
        </p:nvSpPr>
        <p:spPr>
          <a:xfrm>
            <a:off x="5810250" y="4048125"/>
            <a:ext cx="2095500" cy="1066800"/>
          </a:xfrm>
          <a:prstGeom prst="roundRect">
            <a:avLst>
              <a:gd name="adj" fmla="val 17857"/>
            </a:avLst>
          </a:prstGeom>
          <a:solidFill>
            <a:srgbClr val="EAF7F8"/>
          </a:solidFill>
          <a:ln w="19050">
            <a:solidFill>
              <a:srgbClr val="118F91"/>
            </a:solidFill>
          </a:ln>
        </p:spPr>
        <p:txBody>
          <a:bodyPr/>
          <a:lstStyle/>
          <a:p>
            <a:endParaRPr/>
          </a:p>
        </p:txBody>
      </p:sp>
      <p:sp>
        <p:nvSpPr>
          <p:cNvPr id="20" name="Rettangolo 19">
            <a:extLst>
              <a:ext uri="{FF2B5EF4-FFF2-40B4-BE49-F238E27FC236}">
                <a16:creationId xmlns:a16="http://schemas.microsoft.com/office/drawing/2014/main" id="{954F559B-76C3-419A-AFEB-3E74685B31C1}"/>
              </a:ext>
            </a:extLst>
          </p:cNvPr>
          <p:cNvSpPr>
            <a:spLocks noGrp="1"/>
          </p:cNvSpPr>
          <p:nvPr/>
        </p:nvSpPr>
        <p:spPr>
          <a:xfrm>
            <a:off x="5953125" y="4286250"/>
            <a:ext cx="1809750" cy="590550"/>
          </a:xfrm>
          <a:prstGeom prst="rect">
            <a:avLst/>
          </a:prstGeom>
          <a:noFill/>
          <a:ln w="0">
            <a:noFill/>
            <a:prstDash val="solid"/>
          </a:ln>
        </p:spPr>
        <p:txBody>
          <a:bodyPr anchor="ctr"/>
          <a:lstStyle/>
          <a:p>
            <a:pPr algn="ctr">
              <a:buNone/>
              <a:defRPr sz="1650" b="1">
                <a:solidFill>
                  <a:srgbClr val="102A43"/>
                </a:solidFill>
              </a:defRPr>
            </a:pPr>
            <a:r>
              <a:rPr sz="1650" b="1">
                <a:solidFill>
                  <a:srgbClr val="102A43"/>
                </a:solidFill>
              </a:rPr>
              <a:t>Confusione</a:t>
            </a:r>
          </a:p>
        </p:txBody>
      </p:sp>
      <p:sp>
        <p:nvSpPr>
          <p:cNvPr id="21" name="Rettangolo arrotondato 20">
            <a:extLst>
              <a:ext uri="{FF2B5EF4-FFF2-40B4-BE49-F238E27FC236}">
                <a16:creationId xmlns:a16="http://schemas.microsoft.com/office/drawing/2014/main" id="{8C9A4109-1081-43BF-A99B-E1DB84D569FE}"/>
              </a:ext>
            </a:extLst>
          </p:cNvPr>
          <p:cNvSpPr>
            <a:spLocks noGrp="1"/>
          </p:cNvSpPr>
          <p:nvPr/>
        </p:nvSpPr>
        <p:spPr>
          <a:xfrm>
            <a:off x="8239125" y="4048125"/>
            <a:ext cx="2095500" cy="1066800"/>
          </a:xfrm>
          <a:prstGeom prst="roundRect">
            <a:avLst>
              <a:gd name="adj" fmla="val 17857"/>
            </a:avLst>
          </a:prstGeom>
          <a:solidFill>
            <a:srgbClr val="FFF0ED"/>
          </a:solidFill>
          <a:ln w="19050">
            <a:solidFill>
              <a:srgbClr val="F04F55"/>
            </a:solidFill>
          </a:ln>
        </p:spPr>
        <p:txBody>
          <a:bodyPr/>
          <a:lstStyle/>
          <a:p>
            <a:endParaRPr/>
          </a:p>
        </p:txBody>
      </p:sp>
      <p:sp>
        <p:nvSpPr>
          <p:cNvPr id="22" name="Rettangolo 21">
            <a:extLst>
              <a:ext uri="{FF2B5EF4-FFF2-40B4-BE49-F238E27FC236}">
                <a16:creationId xmlns:a16="http://schemas.microsoft.com/office/drawing/2014/main" id="{CD148496-BF5C-4310-B3B7-7C5C02F4C454}"/>
              </a:ext>
            </a:extLst>
          </p:cNvPr>
          <p:cNvSpPr>
            <a:spLocks noGrp="1"/>
          </p:cNvSpPr>
          <p:nvPr/>
        </p:nvSpPr>
        <p:spPr>
          <a:xfrm>
            <a:off x="8382000" y="4286250"/>
            <a:ext cx="1809750" cy="590550"/>
          </a:xfrm>
          <a:prstGeom prst="rect">
            <a:avLst/>
          </a:prstGeom>
          <a:noFill/>
          <a:ln w="0">
            <a:noFill/>
            <a:prstDash val="solid"/>
          </a:ln>
        </p:spPr>
        <p:txBody>
          <a:bodyPr anchor="ctr"/>
          <a:lstStyle/>
          <a:p>
            <a:pPr algn="ctr">
              <a:buNone/>
              <a:defRPr sz="1650" b="1">
                <a:solidFill>
                  <a:srgbClr val="102A43"/>
                </a:solidFill>
              </a:defRPr>
            </a:pPr>
            <a:r>
              <a:rPr sz="1650" b="1">
                <a:solidFill>
                  <a:srgbClr val="102A43"/>
                </a:solidFill>
              </a:rPr>
              <a:t>Disturbi oculari</a:t>
            </a:r>
          </a:p>
        </p:txBody>
      </p:sp>
      <p:sp>
        <p:nvSpPr>
          <p:cNvPr id="23" name="Rettangolo arrotondato 22">
            <a:extLst>
              <a:ext uri="{FF2B5EF4-FFF2-40B4-BE49-F238E27FC236}">
                <a16:creationId xmlns:a16="http://schemas.microsoft.com/office/drawing/2014/main" id="{CAAA8210-F0D3-48CB-B124-E98E1DEEE04A}"/>
              </a:ext>
            </a:extLst>
          </p:cNvPr>
          <p:cNvSpPr>
            <a:spLocks noGrp="1"/>
          </p:cNvSpPr>
          <p:nvPr/>
        </p:nvSpPr>
        <p:spPr>
          <a:xfrm>
            <a:off x="1619250" y="6000750"/>
            <a:ext cx="8191500" cy="990600"/>
          </a:xfrm>
          <a:prstGeom prst="roundRect">
            <a:avLst>
              <a:gd name="adj" fmla="val 19231"/>
            </a:avLst>
          </a:prstGeom>
          <a:solidFill>
            <a:srgbClr val="102E49"/>
          </a:solidFill>
          <a:ln w="0">
            <a:solidFill>
              <a:srgbClr val="102E49"/>
            </a:solidFill>
          </a:ln>
        </p:spPr>
        <p:txBody>
          <a:bodyPr/>
          <a:lstStyle/>
          <a:p>
            <a:endParaRPr/>
          </a:p>
        </p:txBody>
      </p:sp>
      <p:sp>
        <p:nvSpPr>
          <p:cNvPr id="24" name="Rettangolo 23">
            <a:extLst>
              <a:ext uri="{FF2B5EF4-FFF2-40B4-BE49-F238E27FC236}">
                <a16:creationId xmlns:a16="http://schemas.microsoft.com/office/drawing/2014/main" id="{46EC5A6A-58A9-4FC6-810B-F5848EC893F7}"/>
              </a:ext>
            </a:extLst>
          </p:cNvPr>
          <p:cNvSpPr>
            <a:spLocks noGrp="1"/>
          </p:cNvSpPr>
          <p:nvPr/>
        </p:nvSpPr>
        <p:spPr>
          <a:xfrm>
            <a:off x="1952625" y="6172200"/>
            <a:ext cx="7524750" cy="647700"/>
          </a:xfrm>
          <a:prstGeom prst="rect">
            <a:avLst/>
          </a:prstGeom>
          <a:noFill/>
          <a:ln w="0">
            <a:noFill/>
            <a:prstDash val="solid"/>
          </a:ln>
        </p:spPr>
        <p:txBody>
          <a:bodyPr anchor="ctr"/>
          <a:lstStyle/>
          <a:p>
            <a:pPr algn="ctr">
              <a:buNone/>
              <a:defRPr sz="2250" b="1">
                <a:solidFill>
                  <a:srgbClr val="FFFFFF"/>
                </a:solidFill>
              </a:defRPr>
            </a:pPr>
            <a:r>
              <a:rPr sz="2250" b="1">
                <a:solidFill>
                  <a:srgbClr val="FFFFFF"/>
                </a:solidFill>
              </a:rPr>
              <a:t>Quanto attribuiamo semplicemente al postoperatorio?</a:t>
            </a:r>
          </a:p>
        </p:txBody>
      </p:sp>
      <p:sp>
        <p:nvSpPr>
          <p:cNvPr id="26" name="Rettangolo con angoli arrotondati 25">
            <a:extLst>
              <a:ext uri="{FF2B5EF4-FFF2-40B4-BE49-F238E27FC236}">
                <a16:creationId xmlns:a16="http://schemas.microsoft.com/office/drawing/2014/main" id="{55BEF50C-1F19-41E4-A23C-62DD3FBDCE74}"/>
              </a:ext>
            </a:extLst>
          </p:cNvPr>
          <p:cNvSpPr>
            <a:spLocks noGrp="1"/>
          </p:cNvSpPr>
          <p:nvPr/>
        </p:nvSpPr>
        <p:spPr>
          <a:xfrm>
            <a:off x="361950" y="361950"/>
            <a:ext cx="10706100" cy="1104900"/>
          </a:xfrm>
          <a:prstGeom prst="roundRect">
            <a:avLst>
              <a:gd name="adj" fmla="val 6897"/>
            </a:avLst>
          </a:prstGeom>
          <a:solidFill>
            <a:srgbClr val="078F94"/>
          </a:solidFill>
          <a:ln w="0">
            <a:solidFill>
              <a:srgbClr val="078F94"/>
            </a:solidFill>
          </a:ln>
        </p:spPr>
        <p:txBody>
          <a:bodyPr/>
          <a:lstStyle/>
          <a:p>
            <a:endParaRPr lang="it-IT"/>
          </a:p>
        </p:txBody>
      </p:sp>
      <p:sp>
        <p:nvSpPr>
          <p:cNvPr id="27" name="Rettangolo 26">
            <a:extLst>
              <a:ext uri="{FF2B5EF4-FFF2-40B4-BE49-F238E27FC236}">
                <a16:creationId xmlns:a16="http://schemas.microsoft.com/office/drawing/2014/main" id="{0FE022BD-F010-4891-8798-B4ECE1ED3ACA}"/>
              </a:ext>
            </a:extLst>
          </p:cNvPr>
          <p:cNvSpPr>
            <a:spLocks noGrp="1"/>
          </p:cNvSpPr>
          <p:nvPr/>
        </p:nvSpPr>
        <p:spPr>
          <a:xfrm>
            <a:off x="361950" y="361950"/>
            <a:ext cx="133350" cy="1104900"/>
          </a:xfrm>
          <a:prstGeom prst="rect">
            <a:avLst/>
          </a:prstGeom>
          <a:solidFill>
            <a:srgbClr val="F05258"/>
          </a:solidFill>
          <a:ln w="0">
            <a:solidFill>
              <a:srgbClr val="F05258"/>
            </a:solidFill>
          </a:ln>
        </p:spPr>
        <p:txBody>
          <a:bodyPr/>
          <a:lstStyle/>
          <a:p>
            <a:endParaRPr lang="it-IT"/>
          </a:p>
        </p:txBody>
      </p:sp>
      <p:sp>
        <p:nvSpPr>
          <p:cNvPr id="28" name="Rettangolo 27">
            <a:extLst>
              <a:ext uri="{FF2B5EF4-FFF2-40B4-BE49-F238E27FC236}">
                <a16:creationId xmlns:a16="http://schemas.microsoft.com/office/drawing/2014/main" id="{188F8F5D-0FC8-4CE7-936A-8149162673A1}"/>
              </a:ext>
            </a:extLst>
          </p:cNvPr>
          <p:cNvSpPr>
            <a:spLocks noGrp="1"/>
          </p:cNvSpPr>
          <p:nvPr/>
        </p:nvSpPr>
        <p:spPr>
          <a:xfrm>
            <a:off x="742950" y="581025"/>
            <a:ext cx="9715500" cy="685800"/>
          </a:xfrm>
          <a:prstGeom prst="rect">
            <a:avLst/>
          </a:prstGeom>
          <a:noFill/>
          <a:ln w="0">
            <a:noFill/>
          </a:ln>
        </p:spPr>
        <p:txBody>
          <a:bodyPr>
            <a:normAutofit/>
          </a:bodyPr>
          <a:lstStyle/>
          <a:p>
            <a:pPr>
              <a:buNone/>
              <a:defRPr sz="2250" b="1">
                <a:solidFill>
                  <a:srgbClr val="FFFFFF"/>
                </a:solidFill>
                <a:latin typeface="Arial"/>
                <a:ea typeface="Arial"/>
                <a:cs typeface="Arial"/>
              </a:defRPr>
            </a:pPr>
            <a:r>
              <a:rPr sz="2250" b="1">
                <a:solidFill>
                  <a:srgbClr val="FFFFFF"/>
                </a:solidFill>
                <a:latin typeface="Arial"/>
                <a:ea typeface="Arial"/>
                <a:cs typeface="Arial"/>
              </a:rPr>
              <a:t>SEGNI E SINTOMI</a:t>
            </a:r>
          </a:p>
        </p:txBody>
      </p:sp>
    </p:spTree>
    <p:extLst>
      <p:ext uri="{BB962C8B-B14F-4D97-AF65-F5344CB8AC3E}">
        <p14:creationId xmlns:p14="http://schemas.microsoft.com/office/powerpoint/2010/main" val="1329315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FAFB"/>
        </a:solidFill>
        <a:effectLst/>
      </p:bgPr>
    </p:bg>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BF1AC0F2-F2BA-4E69-B958-3273D919C415}"/>
              </a:ext>
            </a:extLst>
          </p:cNvPr>
          <p:cNvSpPr>
            <a:spLocks noGrp="1"/>
          </p:cNvSpPr>
          <p:nvPr/>
        </p:nvSpPr>
        <p:spPr>
          <a:xfrm>
            <a:off x="0" y="0"/>
            <a:ext cx="11430000" cy="152400"/>
          </a:xfrm>
          <a:prstGeom prst="rect">
            <a:avLst/>
          </a:prstGeom>
          <a:solidFill>
            <a:srgbClr val="00A4C2"/>
          </a:solidFill>
          <a:ln w="0">
            <a:solidFill>
              <a:srgbClr val="00A4C2"/>
            </a:solidFill>
          </a:ln>
        </p:spPr>
        <p:txBody>
          <a:bodyPr/>
          <a:lstStyle/>
          <a:p>
            <a:endParaRPr/>
          </a:p>
        </p:txBody>
      </p:sp>
      <p:sp>
        <p:nvSpPr>
          <p:cNvPr id="3" name="Rettangolo 2">
            <a:extLst>
              <a:ext uri="{FF2B5EF4-FFF2-40B4-BE49-F238E27FC236}">
                <a16:creationId xmlns:a16="http://schemas.microsoft.com/office/drawing/2014/main" id="{F362E48C-7C52-4DD4-9E3C-D979416DA12A}"/>
              </a:ext>
            </a:extLst>
          </p:cNvPr>
          <p:cNvSpPr>
            <a:spLocks noGrp="1"/>
          </p:cNvSpPr>
          <p:nvPr/>
        </p:nvSpPr>
        <p:spPr>
          <a:xfrm>
            <a:off x="723900" y="8096250"/>
            <a:ext cx="9239250" cy="19050"/>
          </a:xfrm>
          <a:prstGeom prst="rect">
            <a:avLst/>
          </a:prstGeom>
          <a:noFill/>
          <a:ln w="0">
            <a:noFill/>
          </a:ln>
        </p:spPr>
        <p:txBody>
          <a:bodyPr/>
          <a:lstStyle/>
          <a:p>
            <a:endParaRPr/>
          </a:p>
        </p:txBody>
      </p:sp>
      <p:sp>
        <p:nvSpPr>
          <p:cNvPr id="4" name="Rettangolo 3">
            <a:extLst>
              <a:ext uri="{FF2B5EF4-FFF2-40B4-BE49-F238E27FC236}">
                <a16:creationId xmlns:a16="http://schemas.microsoft.com/office/drawing/2014/main" id="{F5E2C37A-A656-4055-8257-46B519C7922B}"/>
              </a:ext>
            </a:extLst>
          </p:cNvPr>
          <p:cNvSpPr>
            <a:spLocks noGrp="1"/>
          </p:cNvSpPr>
          <p:nvPr/>
        </p:nvSpPr>
        <p:spPr>
          <a:xfrm>
            <a:off x="10287000" y="7905750"/>
            <a:ext cx="609600" cy="266700"/>
          </a:xfrm>
          <a:prstGeom prst="rect">
            <a:avLst/>
          </a:prstGeom>
          <a:noFill/>
          <a:ln w="0">
            <a:noFill/>
            <a:prstDash val="solid"/>
          </a:ln>
        </p:spPr>
        <p:txBody>
          <a:bodyPr anchor="ctr"/>
          <a:lstStyle/>
          <a:p>
            <a:pPr algn="r">
              <a:buNone/>
              <a:defRPr sz="1125" b="1">
                <a:solidFill>
                  <a:srgbClr val="5D6B78"/>
                </a:solidFill>
              </a:defRPr>
            </a:pPr>
            <a:endParaRPr/>
          </a:p>
        </p:txBody>
      </p:sp>
      <p:sp>
        <p:nvSpPr>
          <p:cNvPr id="5" name="Rettangolo 4">
            <a:extLst>
              <a:ext uri="{FF2B5EF4-FFF2-40B4-BE49-F238E27FC236}">
                <a16:creationId xmlns:a16="http://schemas.microsoft.com/office/drawing/2014/main" id="{3693584D-F6E6-433A-B5CF-536AA212A1E4}"/>
              </a:ext>
            </a:extLst>
          </p:cNvPr>
          <p:cNvSpPr>
            <a:spLocks noGrp="1"/>
          </p:cNvSpPr>
          <p:nvPr/>
        </p:nvSpPr>
        <p:spPr>
          <a:xfrm>
            <a:off x="723900" y="781050"/>
            <a:ext cx="10096500" cy="876300"/>
          </a:xfrm>
          <a:prstGeom prst="rect">
            <a:avLst/>
          </a:prstGeom>
          <a:noFill/>
          <a:ln w="0">
            <a:noFill/>
            <a:prstDash val="solid"/>
          </a:ln>
        </p:spPr>
        <p:txBody>
          <a:bodyPr anchor="ctr">
            <a:normAutofit/>
          </a:bodyPr>
          <a:lstStyle/>
          <a:p>
            <a:pPr>
              <a:buNone/>
              <a:defRPr sz="1950" b="1">
                <a:solidFill>
                  <a:srgbClr val="00A4C2"/>
                </a:solidFill>
                <a:latin typeface="Arial"/>
                <a:ea typeface="Arial"/>
                <a:cs typeface="Arial"/>
              </a:defRPr>
            </a:pPr>
            <a:endParaRPr/>
          </a:p>
        </p:txBody>
      </p:sp>
      <p:graphicFrame>
        <p:nvGraphicFramePr>
          <p:cNvPr id="19" name="Chart"/>
          <p:cNvGraphicFramePr/>
          <p:nvPr/>
        </p:nvGraphicFramePr>
        <p:xfrm>
          <a:off x="1238250" y="2381250"/>
          <a:ext cx="8477250" cy="4000500"/>
        </p:xfrm>
        <a:graphic>
          <a:graphicData uri="http://schemas.openxmlformats.org/drawingml/2006/chart">
            <c:chart xmlns:c="http://schemas.openxmlformats.org/drawingml/2006/chart" xmlns:r="http://schemas.openxmlformats.org/officeDocument/2006/relationships" r:id="rId3"/>
          </a:graphicData>
        </a:graphic>
      </p:graphicFrame>
      <p:sp>
        <p:nvSpPr>
          <p:cNvPr id="7" name="Rettangolo 6">
            <a:extLst>
              <a:ext uri="{FF2B5EF4-FFF2-40B4-BE49-F238E27FC236}">
                <a16:creationId xmlns:a16="http://schemas.microsoft.com/office/drawing/2014/main" id="{60EEF060-918C-461A-9A6E-4F82C6C9F29A}"/>
              </a:ext>
            </a:extLst>
          </p:cNvPr>
          <p:cNvSpPr>
            <a:spLocks noGrp="1"/>
          </p:cNvSpPr>
          <p:nvPr/>
        </p:nvSpPr>
        <p:spPr>
          <a:xfrm>
            <a:off x="1619250" y="6667500"/>
            <a:ext cx="8191500" cy="571500"/>
          </a:xfrm>
          <a:prstGeom prst="rect">
            <a:avLst/>
          </a:prstGeom>
          <a:noFill/>
          <a:ln w="0">
            <a:noFill/>
            <a:prstDash val="solid"/>
          </a:ln>
        </p:spPr>
        <p:txBody>
          <a:bodyPr anchor="ctr"/>
          <a:lstStyle/>
          <a:p>
            <a:pPr algn="ctr">
              <a:buNone/>
              <a:defRPr sz="2100" b="1">
                <a:solidFill>
                  <a:srgbClr val="102A43"/>
                </a:solidFill>
              </a:defRPr>
            </a:pPr>
            <a:r>
              <a:rPr sz="2100" b="1">
                <a:solidFill>
                  <a:srgbClr val="102A43"/>
                </a:solidFill>
              </a:rPr>
              <a:t>Il vomito è il denominatore clinico più frequente</a:t>
            </a:r>
          </a:p>
        </p:txBody>
      </p:sp>
      <p:sp>
        <p:nvSpPr>
          <p:cNvPr id="9" name="CasellaDiTesto 8">
            <a:extLst>
              <a:ext uri="{FF2B5EF4-FFF2-40B4-BE49-F238E27FC236}">
                <a16:creationId xmlns:a16="http://schemas.microsoft.com/office/drawing/2014/main" id="{BE0A7049-B28A-43EA-9AB2-32F9CAD1E7E8}"/>
              </a:ext>
            </a:extLst>
          </p:cNvPr>
          <p:cNvSpPr>
            <a:spLocks noGrp="1"/>
          </p:cNvSpPr>
          <p:nvPr/>
        </p:nvSpPr>
        <p:spPr>
          <a:xfrm>
            <a:off x="1610544" y="7310586"/>
            <a:ext cx="9001000" cy="646331"/>
          </a:xfrm>
          <a:prstGeom prst="rect">
            <a:avLst/>
          </a:prstGeom>
          <a:noFill/>
        </p:spPr>
        <p:txBody>
          <a:bodyPr wrap="square">
            <a:spAutoFit/>
          </a:bodyPr>
          <a:lstStyle/>
          <a:p>
            <a:r>
              <a:rPr dirty="0"/>
              <a:t>Thirumalai S et al. The Neurological Impact of Metabolic and Bariatric Surgery: A Systematic Review of Post-Operative Neuropathic and Non-Neuropathic Complications. Clin </a:t>
            </a:r>
            <a:r>
              <a:rPr dirty="0" err="1"/>
              <a:t>Obes</a:t>
            </a:r>
            <a:r>
              <a:rPr dirty="0"/>
              <a:t>. 2026</a:t>
            </a:r>
          </a:p>
        </p:txBody>
      </p:sp>
      <p:sp>
        <p:nvSpPr>
          <p:cNvPr id="11" name="Rettangolo con angoli arrotondati 10">
            <a:extLst>
              <a:ext uri="{FF2B5EF4-FFF2-40B4-BE49-F238E27FC236}">
                <a16:creationId xmlns:a16="http://schemas.microsoft.com/office/drawing/2014/main" id="{5E25765F-93B4-459D-9A2C-D80A11F1DA9F}"/>
              </a:ext>
            </a:extLst>
          </p:cNvPr>
          <p:cNvSpPr>
            <a:spLocks noGrp="1"/>
          </p:cNvSpPr>
          <p:nvPr/>
        </p:nvSpPr>
        <p:spPr>
          <a:xfrm>
            <a:off x="361950" y="361950"/>
            <a:ext cx="10706100" cy="1104900"/>
          </a:xfrm>
          <a:prstGeom prst="roundRect">
            <a:avLst>
              <a:gd name="adj" fmla="val 6897"/>
            </a:avLst>
          </a:prstGeom>
          <a:solidFill>
            <a:srgbClr val="078F94"/>
          </a:solidFill>
          <a:ln w="0">
            <a:solidFill>
              <a:srgbClr val="078F94"/>
            </a:solidFill>
          </a:ln>
        </p:spPr>
        <p:txBody>
          <a:bodyPr/>
          <a:lstStyle/>
          <a:p>
            <a:endParaRPr lang="it-IT"/>
          </a:p>
        </p:txBody>
      </p:sp>
      <p:sp>
        <p:nvSpPr>
          <p:cNvPr id="12" name="Rettangolo 11">
            <a:extLst>
              <a:ext uri="{FF2B5EF4-FFF2-40B4-BE49-F238E27FC236}">
                <a16:creationId xmlns:a16="http://schemas.microsoft.com/office/drawing/2014/main" id="{40F8B519-71DC-4A53-8968-CDEBED571C71}"/>
              </a:ext>
            </a:extLst>
          </p:cNvPr>
          <p:cNvSpPr>
            <a:spLocks noGrp="1"/>
          </p:cNvSpPr>
          <p:nvPr/>
        </p:nvSpPr>
        <p:spPr>
          <a:xfrm>
            <a:off x="361950" y="361950"/>
            <a:ext cx="133350" cy="1104900"/>
          </a:xfrm>
          <a:prstGeom prst="rect">
            <a:avLst/>
          </a:prstGeom>
          <a:solidFill>
            <a:srgbClr val="F05258"/>
          </a:solidFill>
          <a:ln w="0">
            <a:solidFill>
              <a:srgbClr val="F05258"/>
            </a:solidFill>
          </a:ln>
        </p:spPr>
        <p:txBody>
          <a:bodyPr/>
          <a:lstStyle/>
          <a:p>
            <a:endParaRPr lang="it-IT"/>
          </a:p>
        </p:txBody>
      </p:sp>
      <p:sp>
        <p:nvSpPr>
          <p:cNvPr id="13" name="Rettangolo 12">
            <a:extLst>
              <a:ext uri="{FF2B5EF4-FFF2-40B4-BE49-F238E27FC236}">
                <a16:creationId xmlns:a16="http://schemas.microsoft.com/office/drawing/2014/main" id="{7318F0AA-BCF7-4E7F-9DB4-B5D03E2679D6}"/>
              </a:ext>
            </a:extLst>
          </p:cNvPr>
          <p:cNvSpPr>
            <a:spLocks noGrp="1"/>
          </p:cNvSpPr>
          <p:nvPr/>
        </p:nvSpPr>
        <p:spPr>
          <a:xfrm>
            <a:off x="742950" y="581025"/>
            <a:ext cx="9715500" cy="685800"/>
          </a:xfrm>
          <a:prstGeom prst="rect">
            <a:avLst/>
          </a:prstGeom>
          <a:noFill/>
          <a:ln w="0">
            <a:noFill/>
          </a:ln>
        </p:spPr>
        <p:txBody>
          <a:bodyPr>
            <a:normAutofit/>
          </a:bodyPr>
          <a:lstStyle/>
          <a:p>
            <a:pPr>
              <a:buNone/>
              <a:defRPr sz="2250" b="1">
                <a:solidFill>
                  <a:srgbClr val="FFFFFF"/>
                </a:solidFill>
                <a:latin typeface="Arial"/>
                <a:ea typeface="Arial"/>
                <a:cs typeface="Arial"/>
              </a:defRPr>
            </a:pPr>
            <a:r>
              <a:rPr sz="2250" b="1">
                <a:solidFill>
                  <a:srgbClr val="FFFFFF"/>
                </a:solidFill>
                <a:latin typeface="Arial"/>
                <a:ea typeface="Arial"/>
                <a:cs typeface="Arial"/>
              </a:rPr>
              <a:t>LA WERNICKE BARIATRICA</a:t>
            </a:r>
          </a:p>
        </p:txBody>
      </p:sp>
    </p:spTree>
    <p:extLst>
      <p:ext uri="{BB962C8B-B14F-4D97-AF65-F5344CB8AC3E}">
        <p14:creationId xmlns:p14="http://schemas.microsoft.com/office/powerpoint/2010/main" val="18772147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FAFB"/>
        </a:solidFill>
        <a:effectLst/>
      </p:bgPr>
    </p:bg>
    <p:spTree>
      <p:nvGrpSpPr>
        <p:cNvPr id="1" name=""/>
        <p:cNvGrpSpPr/>
        <p:nvPr/>
      </p:nvGrpSpPr>
      <p:grpSpPr>
        <a:xfrm>
          <a:off x="0" y="0"/>
          <a:ext cx="0" cy="0"/>
          <a:chOff x="0" y="0"/>
          <a:chExt cx="0" cy="0"/>
        </a:xfrm>
      </p:grpSpPr>
      <p:sp>
        <p:nvSpPr>
          <p:cNvPr id="11" name="Rettangolo 10">
            <a:extLst>
              <a:ext uri="{FF2B5EF4-FFF2-40B4-BE49-F238E27FC236}">
                <a16:creationId xmlns:a16="http://schemas.microsoft.com/office/drawing/2014/main" id="{58338B0E-A9A4-4FB2-A4B8-7599D7D9EE41}"/>
              </a:ext>
            </a:extLst>
          </p:cNvPr>
          <p:cNvSpPr>
            <a:spLocks noGrp="1"/>
          </p:cNvSpPr>
          <p:nvPr/>
        </p:nvSpPr>
        <p:spPr>
          <a:xfrm>
            <a:off x="0" y="0"/>
            <a:ext cx="11430000" cy="152400"/>
          </a:xfrm>
          <a:prstGeom prst="rect">
            <a:avLst/>
          </a:prstGeom>
          <a:solidFill>
            <a:srgbClr val="00A4C2"/>
          </a:solidFill>
          <a:ln w="0">
            <a:solidFill>
              <a:srgbClr val="00A4C2"/>
            </a:solidFill>
          </a:ln>
        </p:spPr>
        <p:txBody>
          <a:bodyPr/>
          <a:lstStyle/>
          <a:p>
            <a:endParaRPr/>
          </a:p>
        </p:txBody>
      </p:sp>
      <p:sp>
        <p:nvSpPr>
          <p:cNvPr id="3" name="Rettangolo 2">
            <a:extLst>
              <a:ext uri="{FF2B5EF4-FFF2-40B4-BE49-F238E27FC236}">
                <a16:creationId xmlns:a16="http://schemas.microsoft.com/office/drawing/2014/main" id="{CCB60D0B-B8DF-44C0-B614-428A53DAE677}"/>
              </a:ext>
            </a:extLst>
          </p:cNvPr>
          <p:cNvSpPr>
            <a:spLocks noGrp="1"/>
          </p:cNvSpPr>
          <p:nvPr/>
        </p:nvSpPr>
        <p:spPr>
          <a:xfrm>
            <a:off x="723900" y="8096250"/>
            <a:ext cx="9239250" cy="19050"/>
          </a:xfrm>
          <a:prstGeom prst="rect">
            <a:avLst/>
          </a:prstGeom>
          <a:noFill/>
          <a:ln w="0">
            <a:noFill/>
          </a:ln>
        </p:spPr>
        <p:txBody>
          <a:bodyPr/>
          <a:lstStyle/>
          <a:p>
            <a:endParaRPr/>
          </a:p>
        </p:txBody>
      </p:sp>
      <p:sp>
        <p:nvSpPr>
          <p:cNvPr id="4" name="Rettangolo 3">
            <a:extLst>
              <a:ext uri="{FF2B5EF4-FFF2-40B4-BE49-F238E27FC236}">
                <a16:creationId xmlns:a16="http://schemas.microsoft.com/office/drawing/2014/main" id="{BCEE7941-369C-4071-903E-06B92488EC9B}"/>
              </a:ext>
            </a:extLst>
          </p:cNvPr>
          <p:cNvSpPr>
            <a:spLocks noGrp="1"/>
          </p:cNvSpPr>
          <p:nvPr/>
        </p:nvSpPr>
        <p:spPr>
          <a:xfrm>
            <a:off x="10287000" y="7905750"/>
            <a:ext cx="609600" cy="266700"/>
          </a:xfrm>
          <a:prstGeom prst="rect">
            <a:avLst/>
          </a:prstGeom>
          <a:noFill/>
          <a:ln w="0">
            <a:noFill/>
            <a:prstDash val="solid"/>
          </a:ln>
        </p:spPr>
        <p:txBody>
          <a:bodyPr anchor="ctr"/>
          <a:lstStyle/>
          <a:p>
            <a:pPr algn="r">
              <a:buNone/>
              <a:defRPr sz="1125" b="1">
                <a:solidFill>
                  <a:srgbClr val="5D6B78"/>
                </a:solidFill>
              </a:defRPr>
            </a:pPr>
            <a:endParaRPr/>
          </a:p>
        </p:txBody>
      </p:sp>
      <p:sp>
        <p:nvSpPr>
          <p:cNvPr id="6" name="Rettangolo 5">
            <a:extLst>
              <a:ext uri="{FF2B5EF4-FFF2-40B4-BE49-F238E27FC236}">
                <a16:creationId xmlns:a16="http://schemas.microsoft.com/office/drawing/2014/main" id="{1FCCDDE0-F271-4843-ADB1-DBCA3D801B56}"/>
              </a:ext>
            </a:extLst>
          </p:cNvPr>
          <p:cNvSpPr>
            <a:spLocks noGrp="1"/>
          </p:cNvSpPr>
          <p:nvPr/>
        </p:nvSpPr>
        <p:spPr>
          <a:xfrm>
            <a:off x="723900" y="781050"/>
            <a:ext cx="10096500" cy="876300"/>
          </a:xfrm>
          <a:prstGeom prst="rect">
            <a:avLst/>
          </a:prstGeom>
          <a:noFill/>
          <a:ln w="0">
            <a:noFill/>
            <a:prstDash val="solid"/>
          </a:ln>
        </p:spPr>
        <p:txBody>
          <a:bodyPr anchor="ctr">
            <a:normAutofit/>
          </a:bodyPr>
          <a:lstStyle/>
          <a:p>
            <a:pPr algn="ctr">
              <a:buNone/>
              <a:defRPr sz="1950" b="1">
                <a:solidFill>
                  <a:srgbClr val="00A4C2"/>
                </a:solidFill>
                <a:latin typeface="Arial"/>
                <a:ea typeface="Arial"/>
                <a:cs typeface="Arial"/>
              </a:defRPr>
            </a:pPr>
            <a:endParaRPr/>
          </a:p>
        </p:txBody>
      </p:sp>
      <p:sp>
        <p:nvSpPr>
          <p:cNvPr id="7" name="Rettangolo arrotondato 6">
            <a:extLst>
              <a:ext uri="{FF2B5EF4-FFF2-40B4-BE49-F238E27FC236}">
                <a16:creationId xmlns:a16="http://schemas.microsoft.com/office/drawing/2014/main" id="{04589F77-6183-4F65-B4ED-7C63BE579B30}"/>
              </a:ext>
            </a:extLst>
          </p:cNvPr>
          <p:cNvSpPr>
            <a:spLocks noGrp="1"/>
          </p:cNvSpPr>
          <p:nvPr/>
        </p:nvSpPr>
        <p:spPr>
          <a:xfrm>
            <a:off x="3714750" y="4341826"/>
            <a:ext cx="4000500" cy="1381125"/>
          </a:xfrm>
          <a:prstGeom prst="roundRect">
            <a:avLst>
              <a:gd name="adj" fmla="val 20690"/>
            </a:avLst>
          </a:prstGeom>
          <a:solidFill>
            <a:srgbClr val="F04F55"/>
          </a:solidFill>
          <a:ln w="0">
            <a:solidFill>
              <a:srgbClr val="F04F55"/>
            </a:solidFill>
          </a:ln>
        </p:spPr>
        <p:txBody>
          <a:bodyPr/>
          <a:lstStyle/>
          <a:p>
            <a:endParaRPr/>
          </a:p>
        </p:txBody>
      </p:sp>
      <p:sp>
        <p:nvSpPr>
          <p:cNvPr id="8" name="Rettangolo 7">
            <a:extLst>
              <a:ext uri="{FF2B5EF4-FFF2-40B4-BE49-F238E27FC236}">
                <a16:creationId xmlns:a16="http://schemas.microsoft.com/office/drawing/2014/main" id="{72FD41CF-C942-4843-AC72-B3C710AEC89E}"/>
              </a:ext>
            </a:extLst>
          </p:cNvPr>
          <p:cNvSpPr>
            <a:spLocks noGrp="1"/>
          </p:cNvSpPr>
          <p:nvPr/>
        </p:nvSpPr>
        <p:spPr>
          <a:xfrm>
            <a:off x="4000500" y="4524375"/>
            <a:ext cx="3429000" cy="838200"/>
          </a:xfrm>
          <a:prstGeom prst="rect">
            <a:avLst/>
          </a:prstGeom>
          <a:noFill/>
          <a:ln w="0">
            <a:noFill/>
            <a:prstDash val="solid"/>
          </a:ln>
        </p:spPr>
        <p:txBody>
          <a:bodyPr anchor="ctr"/>
          <a:lstStyle/>
          <a:p>
            <a:pPr algn="ctr">
              <a:buNone/>
              <a:defRPr sz="4875" b="1">
                <a:solidFill>
                  <a:srgbClr val="FFFFFF"/>
                </a:solidFill>
              </a:defRPr>
            </a:pPr>
            <a:r>
              <a:rPr sz="4875" b="1" dirty="0">
                <a:solidFill>
                  <a:srgbClr val="FFFFFF"/>
                </a:solidFill>
              </a:rPr>
              <a:t>NO!</a:t>
            </a:r>
          </a:p>
        </p:txBody>
      </p:sp>
      <p:sp>
        <p:nvSpPr>
          <p:cNvPr id="9" name="Rettangolo 8">
            <a:extLst>
              <a:ext uri="{FF2B5EF4-FFF2-40B4-BE49-F238E27FC236}">
                <a16:creationId xmlns:a16="http://schemas.microsoft.com/office/drawing/2014/main" id="{A9FECB80-A263-4F38-828C-69CE4AF6FA93}"/>
              </a:ext>
            </a:extLst>
          </p:cNvPr>
          <p:cNvSpPr>
            <a:spLocks noGrp="1"/>
          </p:cNvSpPr>
          <p:nvPr/>
        </p:nvSpPr>
        <p:spPr>
          <a:xfrm>
            <a:off x="1809750" y="6191250"/>
            <a:ext cx="7810500" cy="571500"/>
          </a:xfrm>
          <a:prstGeom prst="rect">
            <a:avLst/>
          </a:prstGeom>
          <a:noFill/>
          <a:ln w="0">
            <a:noFill/>
            <a:prstDash val="solid"/>
          </a:ln>
        </p:spPr>
        <p:txBody>
          <a:bodyPr anchor="ctr"/>
          <a:lstStyle/>
          <a:p>
            <a:pPr marL="342900" indent="-342900" algn="ctr">
              <a:buFont typeface="Wingdings" panose="05000000000000000000" pitchFamily="2" charset="2"/>
              <a:buChar char="Ø"/>
              <a:defRPr sz="2325" b="1">
                <a:solidFill>
                  <a:srgbClr val="102A43"/>
                </a:solidFill>
              </a:defRPr>
            </a:pPr>
            <a:r>
              <a:rPr lang="it-IT" sz="2325" b="1" dirty="0">
                <a:solidFill>
                  <a:srgbClr val="102A43"/>
                </a:solidFill>
              </a:rPr>
              <a:t>Identificare</a:t>
            </a:r>
            <a:r>
              <a:rPr sz="2325" b="1" dirty="0">
                <a:solidFill>
                  <a:srgbClr val="102A43"/>
                </a:solidFill>
              </a:rPr>
              <a:t> pr</a:t>
            </a:r>
            <a:r>
              <a:rPr lang="it-IT" sz="2325" b="1" dirty="0" err="1">
                <a:solidFill>
                  <a:srgbClr val="102A43"/>
                </a:solidFill>
              </a:rPr>
              <a:t>ecocemente</a:t>
            </a:r>
            <a:r>
              <a:rPr sz="2325" b="1" dirty="0">
                <a:solidFill>
                  <a:srgbClr val="102A43"/>
                </a:solidFill>
              </a:rPr>
              <a:t> il </a:t>
            </a:r>
            <a:r>
              <a:rPr sz="2325" b="1" dirty="0" err="1">
                <a:solidFill>
                  <a:srgbClr val="102A43"/>
                </a:solidFill>
              </a:rPr>
              <a:t>paziente</a:t>
            </a:r>
            <a:r>
              <a:rPr sz="2325" b="1" dirty="0">
                <a:solidFill>
                  <a:srgbClr val="102A43"/>
                </a:solidFill>
              </a:rPr>
              <a:t> a </a:t>
            </a:r>
            <a:r>
              <a:rPr sz="2325" b="1" dirty="0" err="1">
                <a:solidFill>
                  <a:srgbClr val="102A43"/>
                </a:solidFill>
              </a:rPr>
              <a:t>rischio</a:t>
            </a:r>
            <a:endParaRPr sz="2325" b="1" dirty="0">
              <a:solidFill>
                <a:srgbClr val="102A43"/>
              </a:solidFill>
            </a:endParaRPr>
          </a:p>
        </p:txBody>
      </p:sp>
      <p:sp>
        <p:nvSpPr>
          <p:cNvPr id="12" name="Rettangolo con angoli arrotondati 11">
            <a:extLst>
              <a:ext uri="{FF2B5EF4-FFF2-40B4-BE49-F238E27FC236}">
                <a16:creationId xmlns:a16="http://schemas.microsoft.com/office/drawing/2014/main" id="{600C2684-4156-49CA-A0E0-4B59705E14A6}"/>
              </a:ext>
            </a:extLst>
          </p:cNvPr>
          <p:cNvSpPr>
            <a:spLocks noGrp="1"/>
          </p:cNvSpPr>
          <p:nvPr/>
        </p:nvSpPr>
        <p:spPr>
          <a:xfrm>
            <a:off x="361950" y="361950"/>
            <a:ext cx="10706100" cy="1104900"/>
          </a:xfrm>
          <a:prstGeom prst="roundRect">
            <a:avLst>
              <a:gd name="adj" fmla="val 6897"/>
            </a:avLst>
          </a:prstGeom>
          <a:solidFill>
            <a:srgbClr val="078F94"/>
          </a:solidFill>
          <a:ln w="0">
            <a:solidFill>
              <a:srgbClr val="078F94"/>
            </a:solidFill>
          </a:ln>
        </p:spPr>
        <p:txBody>
          <a:bodyPr/>
          <a:lstStyle/>
          <a:p>
            <a:endParaRPr lang="it-IT"/>
          </a:p>
        </p:txBody>
      </p:sp>
      <p:sp>
        <p:nvSpPr>
          <p:cNvPr id="13" name="Rettangolo 12">
            <a:extLst>
              <a:ext uri="{FF2B5EF4-FFF2-40B4-BE49-F238E27FC236}">
                <a16:creationId xmlns:a16="http://schemas.microsoft.com/office/drawing/2014/main" id="{00C8E21D-1095-4654-8894-D8275FF06FDF}"/>
              </a:ext>
            </a:extLst>
          </p:cNvPr>
          <p:cNvSpPr>
            <a:spLocks noGrp="1"/>
          </p:cNvSpPr>
          <p:nvPr/>
        </p:nvSpPr>
        <p:spPr>
          <a:xfrm>
            <a:off x="361950" y="361950"/>
            <a:ext cx="133350" cy="1104900"/>
          </a:xfrm>
          <a:prstGeom prst="rect">
            <a:avLst/>
          </a:prstGeom>
          <a:solidFill>
            <a:srgbClr val="F05258"/>
          </a:solidFill>
          <a:ln w="0">
            <a:solidFill>
              <a:srgbClr val="F05258"/>
            </a:solidFill>
          </a:ln>
        </p:spPr>
        <p:txBody>
          <a:bodyPr/>
          <a:lstStyle/>
          <a:p>
            <a:endParaRPr lang="it-IT"/>
          </a:p>
        </p:txBody>
      </p:sp>
      <p:sp>
        <p:nvSpPr>
          <p:cNvPr id="14" name="Rettangolo 13">
            <a:extLst>
              <a:ext uri="{FF2B5EF4-FFF2-40B4-BE49-F238E27FC236}">
                <a16:creationId xmlns:a16="http://schemas.microsoft.com/office/drawing/2014/main" id="{BEFD180A-F985-4B1E-A99D-7869E5597518}"/>
              </a:ext>
            </a:extLst>
          </p:cNvPr>
          <p:cNvSpPr>
            <a:spLocks noGrp="1"/>
          </p:cNvSpPr>
          <p:nvPr/>
        </p:nvSpPr>
        <p:spPr>
          <a:xfrm>
            <a:off x="742950" y="581025"/>
            <a:ext cx="9715500" cy="685800"/>
          </a:xfrm>
          <a:prstGeom prst="rect">
            <a:avLst/>
          </a:prstGeom>
          <a:noFill/>
          <a:ln w="0">
            <a:noFill/>
          </a:ln>
        </p:spPr>
        <p:txBody>
          <a:bodyPr>
            <a:normAutofit fontScale="98438"/>
          </a:bodyPr>
          <a:lstStyle/>
          <a:p>
            <a:pPr>
              <a:buNone/>
              <a:defRPr sz="2250" b="1">
                <a:solidFill>
                  <a:srgbClr val="FFFFFF"/>
                </a:solidFill>
                <a:latin typeface="Arial"/>
                <a:ea typeface="Arial"/>
                <a:cs typeface="Arial"/>
              </a:defRPr>
            </a:pPr>
            <a:r>
              <a:rPr sz="2250" b="1">
                <a:solidFill>
                  <a:srgbClr val="FFFFFF"/>
                </a:solidFill>
                <a:latin typeface="Arial"/>
                <a:ea typeface="Arial"/>
                <a:cs typeface="Arial"/>
              </a:rPr>
              <a:t>Dobbiamo aspettare la Wernicke per accorgerci della carenza di vit B1?</a:t>
            </a:r>
          </a:p>
        </p:txBody>
      </p:sp>
    </p:spTree>
    <p:extLst>
      <p:ext uri="{BB962C8B-B14F-4D97-AF65-F5344CB8AC3E}">
        <p14:creationId xmlns:p14="http://schemas.microsoft.com/office/powerpoint/2010/main" val="791618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FAFB"/>
        </a:solidFill>
        <a:effectLst/>
      </p:bgPr>
    </p:bg>
    <p:spTree>
      <p:nvGrpSpPr>
        <p:cNvPr id="1" name=""/>
        <p:cNvGrpSpPr/>
        <p:nvPr/>
      </p:nvGrpSpPr>
      <p:grpSpPr>
        <a:xfrm>
          <a:off x="0" y="0"/>
          <a:ext cx="0" cy="0"/>
          <a:chOff x="0" y="0"/>
          <a:chExt cx="0" cy="0"/>
        </a:xfrm>
      </p:grpSpPr>
      <p:sp>
        <p:nvSpPr>
          <p:cNvPr id="17" name="Rettangolo 16">
            <a:extLst>
              <a:ext uri="{FF2B5EF4-FFF2-40B4-BE49-F238E27FC236}">
                <a16:creationId xmlns:a16="http://schemas.microsoft.com/office/drawing/2014/main" id="{208DBA97-D74A-4A02-A3E3-B5A96B382B04}"/>
              </a:ext>
            </a:extLst>
          </p:cNvPr>
          <p:cNvSpPr>
            <a:spLocks noGrp="1"/>
          </p:cNvSpPr>
          <p:nvPr/>
        </p:nvSpPr>
        <p:spPr>
          <a:xfrm>
            <a:off x="0" y="0"/>
            <a:ext cx="11430000" cy="152400"/>
          </a:xfrm>
          <a:prstGeom prst="rect">
            <a:avLst/>
          </a:prstGeom>
          <a:solidFill>
            <a:srgbClr val="00A4C2"/>
          </a:solidFill>
          <a:ln w="0">
            <a:solidFill>
              <a:srgbClr val="00A4C2"/>
            </a:solidFill>
          </a:ln>
        </p:spPr>
        <p:txBody>
          <a:bodyPr/>
          <a:lstStyle/>
          <a:p>
            <a:endParaRPr/>
          </a:p>
        </p:txBody>
      </p:sp>
      <p:sp>
        <p:nvSpPr>
          <p:cNvPr id="3" name="Rettangolo 2">
            <a:extLst>
              <a:ext uri="{FF2B5EF4-FFF2-40B4-BE49-F238E27FC236}">
                <a16:creationId xmlns:a16="http://schemas.microsoft.com/office/drawing/2014/main" id="{1127F052-3A47-479C-8D32-84342F5AF26C}"/>
              </a:ext>
            </a:extLst>
          </p:cNvPr>
          <p:cNvSpPr>
            <a:spLocks noGrp="1"/>
          </p:cNvSpPr>
          <p:nvPr/>
        </p:nvSpPr>
        <p:spPr>
          <a:xfrm>
            <a:off x="723900" y="8096250"/>
            <a:ext cx="9239250" cy="19050"/>
          </a:xfrm>
          <a:prstGeom prst="rect">
            <a:avLst/>
          </a:prstGeom>
          <a:noFill/>
          <a:ln w="0">
            <a:noFill/>
          </a:ln>
        </p:spPr>
        <p:txBody>
          <a:bodyPr/>
          <a:lstStyle/>
          <a:p>
            <a:endParaRPr/>
          </a:p>
        </p:txBody>
      </p:sp>
      <p:sp>
        <p:nvSpPr>
          <p:cNvPr id="4" name="Rettangolo 3">
            <a:extLst>
              <a:ext uri="{FF2B5EF4-FFF2-40B4-BE49-F238E27FC236}">
                <a16:creationId xmlns:a16="http://schemas.microsoft.com/office/drawing/2014/main" id="{C3B8AF79-B1CF-4CB2-BB23-169248A3C069}"/>
              </a:ext>
            </a:extLst>
          </p:cNvPr>
          <p:cNvSpPr>
            <a:spLocks noGrp="1"/>
          </p:cNvSpPr>
          <p:nvPr/>
        </p:nvSpPr>
        <p:spPr>
          <a:xfrm>
            <a:off x="10287000" y="7905750"/>
            <a:ext cx="609600" cy="266700"/>
          </a:xfrm>
          <a:prstGeom prst="rect">
            <a:avLst/>
          </a:prstGeom>
          <a:noFill/>
          <a:ln w="0">
            <a:noFill/>
            <a:prstDash val="solid"/>
          </a:ln>
        </p:spPr>
        <p:txBody>
          <a:bodyPr anchor="ctr"/>
          <a:lstStyle/>
          <a:p>
            <a:pPr algn="r">
              <a:buNone/>
              <a:defRPr sz="1125" b="1">
                <a:solidFill>
                  <a:srgbClr val="5D6B78"/>
                </a:solidFill>
              </a:defRPr>
            </a:pPr>
            <a:endParaRPr/>
          </a:p>
        </p:txBody>
      </p:sp>
      <p:sp>
        <p:nvSpPr>
          <p:cNvPr id="5" name="Rettangolo 4">
            <a:extLst>
              <a:ext uri="{FF2B5EF4-FFF2-40B4-BE49-F238E27FC236}">
                <a16:creationId xmlns:a16="http://schemas.microsoft.com/office/drawing/2014/main" id="{514C978B-97FB-4EAC-9775-BFCFA7818223}"/>
              </a:ext>
            </a:extLst>
          </p:cNvPr>
          <p:cNvSpPr>
            <a:spLocks noGrp="1"/>
          </p:cNvSpPr>
          <p:nvPr/>
        </p:nvSpPr>
        <p:spPr>
          <a:xfrm>
            <a:off x="723900" y="781050"/>
            <a:ext cx="10096500" cy="876300"/>
          </a:xfrm>
          <a:prstGeom prst="rect">
            <a:avLst/>
          </a:prstGeom>
          <a:noFill/>
          <a:ln w="0">
            <a:noFill/>
            <a:prstDash val="solid"/>
          </a:ln>
        </p:spPr>
        <p:txBody>
          <a:bodyPr anchor="ctr">
            <a:normAutofit/>
          </a:bodyPr>
          <a:lstStyle/>
          <a:p>
            <a:pPr>
              <a:buNone/>
              <a:defRPr sz="1950" b="1">
                <a:solidFill>
                  <a:srgbClr val="00A4C2"/>
                </a:solidFill>
                <a:latin typeface="Arial"/>
                <a:ea typeface="Arial"/>
                <a:cs typeface="Arial"/>
              </a:defRPr>
            </a:pPr>
            <a:endParaRPr/>
          </a:p>
        </p:txBody>
      </p:sp>
      <p:sp>
        <p:nvSpPr>
          <p:cNvPr id="6" name="Rettangolo arrotondato 5">
            <a:extLst>
              <a:ext uri="{FF2B5EF4-FFF2-40B4-BE49-F238E27FC236}">
                <a16:creationId xmlns:a16="http://schemas.microsoft.com/office/drawing/2014/main" id="{A2BD3CC7-8615-4A9D-AB9A-04F59756D1D8}"/>
              </a:ext>
            </a:extLst>
          </p:cNvPr>
          <p:cNvSpPr>
            <a:spLocks noGrp="1"/>
          </p:cNvSpPr>
          <p:nvPr/>
        </p:nvSpPr>
        <p:spPr>
          <a:xfrm>
            <a:off x="904875" y="2619375"/>
            <a:ext cx="3048000" cy="2952750"/>
          </a:xfrm>
          <a:prstGeom prst="roundRect">
            <a:avLst>
              <a:gd name="adj" fmla="val 7742"/>
            </a:avLst>
          </a:prstGeom>
          <a:solidFill>
            <a:srgbClr val="EAF7F8"/>
          </a:solidFill>
          <a:ln w="19050">
            <a:solidFill>
              <a:srgbClr val="118F91"/>
            </a:solidFill>
          </a:ln>
        </p:spPr>
        <p:txBody>
          <a:bodyPr/>
          <a:lstStyle/>
          <a:p>
            <a:endParaRPr/>
          </a:p>
        </p:txBody>
      </p:sp>
      <p:sp>
        <p:nvSpPr>
          <p:cNvPr id="7" name="Rettangolo 6">
            <a:extLst>
              <a:ext uri="{FF2B5EF4-FFF2-40B4-BE49-F238E27FC236}">
                <a16:creationId xmlns:a16="http://schemas.microsoft.com/office/drawing/2014/main" id="{9EE7368C-FC92-43A8-9021-4DCA15C130C9}"/>
              </a:ext>
            </a:extLst>
          </p:cNvPr>
          <p:cNvSpPr>
            <a:spLocks noGrp="1"/>
          </p:cNvSpPr>
          <p:nvPr/>
        </p:nvSpPr>
        <p:spPr>
          <a:xfrm>
            <a:off x="1171575" y="2905125"/>
            <a:ext cx="2514600" cy="438150"/>
          </a:xfrm>
          <a:prstGeom prst="rect">
            <a:avLst/>
          </a:prstGeom>
          <a:noFill/>
          <a:ln w="0">
            <a:noFill/>
            <a:prstDash val="solid"/>
          </a:ln>
        </p:spPr>
        <p:txBody>
          <a:bodyPr anchor="ctr"/>
          <a:lstStyle/>
          <a:p>
            <a:pPr algn="l">
              <a:buNone/>
              <a:defRPr sz="1650" b="1">
                <a:solidFill>
                  <a:srgbClr val="00A6C8"/>
                </a:solidFill>
              </a:defRPr>
            </a:pPr>
            <a:r>
              <a:rPr sz="1650" b="1">
                <a:solidFill>
                  <a:srgbClr val="00A6C8"/>
                </a:solidFill>
              </a:rPr>
              <a:t>TDP/ThDP</a:t>
            </a:r>
          </a:p>
        </p:txBody>
      </p:sp>
      <p:sp>
        <p:nvSpPr>
          <p:cNvPr id="8" name="Rettangolo 7">
            <a:extLst>
              <a:ext uri="{FF2B5EF4-FFF2-40B4-BE49-F238E27FC236}">
                <a16:creationId xmlns:a16="http://schemas.microsoft.com/office/drawing/2014/main" id="{0853D61D-D0CE-4CAF-B301-16A52B71FB30}"/>
              </a:ext>
            </a:extLst>
          </p:cNvPr>
          <p:cNvSpPr>
            <a:spLocks noGrp="1"/>
          </p:cNvSpPr>
          <p:nvPr/>
        </p:nvSpPr>
        <p:spPr>
          <a:xfrm>
            <a:off x="1171575" y="3619500"/>
            <a:ext cx="2514600" cy="1143000"/>
          </a:xfrm>
          <a:prstGeom prst="rect">
            <a:avLst/>
          </a:prstGeom>
          <a:noFill/>
          <a:ln w="0">
            <a:noFill/>
            <a:prstDash val="solid"/>
          </a:ln>
        </p:spPr>
        <p:txBody>
          <a:bodyPr anchor="ctr"/>
          <a:lstStyle/>
          <a:p>
            <a:pPr algn="l">
              <a:buNone/>
              <a:defRPr sz="1875" b="1">
                <a:solidFill>
                  <a:srgbClr val="102A43"/>
                </a:solidFill>
              </a:defRPr>
            </a:pPr>
            <a:r>
              <a:rPr sz="1875" b="1" dirty="0">
                <a:solidFill>
                  <a:srgbClr val="102A43"/>
                </a:solidFill>
              </a:rPr>
              <a:t>Misura </a:t>
            </a:r>
            <a:r>
              <a:rPr sz="1875" b="1" dirty="0" err="1">
                <a:solidFill>
                  <a:srgbClr val="102A43"/>
                </a:solidFill>
              </a:rPr>
              <a:t>diretta</a:t>
            </a:r>
            <a:r>
              <a:rPr sz="1875" b="1" dirty="0">
                <a:solidFill>
                  <a:srgbClr val="102A43"/>
                </a:solidFill>
              </a:rPr>
              <a:t>, </a:t>
            </a:r>
            <a:r>
              <a:rPr sz="1875" b="1" dirty="0" err="1">
                <a:solidFill>
                  <a:srgbClr val="102A43"/>
                </a:solidFill>
              </a:rPr>
              <a:t>preferibilmente</a:t>
            </a:r>
            <a:r>
              <a:rPr sz="1875" b="1" dirty="0">
                <a:solidFill>
                  <a:srgbClr val="102A43"/>
                </a:solidFill>
              </a:rPr>
              <a:t> </a:t>
            </a:r>
            <a:r>
              <a:rPr sz="1875" b="1" dirty="0" err="1">
                <a:solidFill>
                  <a:srgbClr val="102A43"/>
                </a:solidFill>
              </a:rPr>
              <a:t>su</a:t>
            </a:r>
            <a:r>
              <a:rPr sz="1875" b="1" dirty="0">
                <a:solidFill>
                  <a:srgbClr val="102A43"/>
                </a:solidFill>
              </a:rPr>
              <a:t> </a:t>
            </a:r>
            <a:r>
              <a:rPr sz="1875" b="1" dirty="0" err="1">
                <a:solidFill>
                  <a:srgbClr val="102A43"/>
                </a:solidFill>
              </a:rPr>
              <a:t>sangue</a:t>
            </a:r>
            <a:r>
              <a:rPr sz="1875" b="1" dirty="0">
                <a:solidFill>
                  <a:srgbClr val="102A43"/>
                </a:solidFill>
              </a:rPr>
              <a:t> </a:t>
            </a:r>
            <a:r>
              <a:rPr sz="1875" b="1" dirty="0" err="1">
                <a:solidFill>
                  <a:srgbClr val="102A43"/>
                </a:solidFill>
              </a:rPr>
              <a:t>intero</a:t>
            </a:r>
            <a:endParaRPr sz="1875" b="1" dirty="0">
              <a:solidFill>
                <a:srgbClr val="102A43"/>
              </a:solidFill>
            </a:endParaRPr>
          </a:p>
        </p:txBody>
      </p:sp>
      <p:sp>
        <p:nvSpPr>
          <p:cNvPr id="9" name="Rettangolo arrotondato 8">
            <a:extLst>
              <a:ext uri="{FF2B5EF4-FFF2-40B4-BE49-F238E27FC236}">
                <a16:creationId xmlns:a16="http://schemas.microsoft.com/office/drawing/2014/main" id="{419E0549-63CC-4ECA-855C-AAD5FBB8351B}"/>
              </a:ext>
            </a:extLst>
          </p:cNvPr>
          <p:cNvSpPr>
            <a:spLocks noGrp="1"/>
          </p:cNvSpPr>
          <p:nvPr/>
        </p:nvSpPr>
        <p:spPr>
          <a:xfrm>
            <a:off x="4333875" y="2619375"/>
            <a:ext cx="3048000" cy="2952750"/>
          </a:xfrm>
          <a:prstGeom prst="roundRect">
            <a:avLst>
              <a:gd name="adj" fmla="val 7742"/>
            </a:avLst>
          </a:prstGeom>
          <a:solidFill>
            <a:srgbClr val="FFF0ED"/>
          </a:solidFill>
          <a:ln w="19050">
            <a:solidFill>
              <a:srgbClr val="F04F55"/>
            </a:solidFill>
          </a:ln>
        </p:spPr>
        <p:txBody>
          <a:bodyPr/>
          <a:lstStyle/>
          <a:p>
            <a:endParaRPr/>
          </a:p>
        </p:txBody>
      </p:sp>
      <p:sp>
        <p:nvSpPr>
          <p:cNvPr id="10" name="Rettangolo 9">
            <a:extLst>
              <a:ext uri="{FF2B5EF4-FFF2-40B4-BE49-F238E27FC236}">
                <a16:creationId xmlns:a16="http://schemas.microsoft.com/office/drawing/2014/main" id="{068EF837-FE87-4AAF-8502-9550D8792E0D}"/>
              </a:ext>
            </a:extLst>
          </p:cNvPr>
          <p:cNvSpPr>
            <a:spLocks noGrp="1"/>
          </p:cNvSpPr>
          <p:nvPr/>
        </p:nvSpPr>
        <p:spPr>
          <a:xfrm>
            <a:off x="4600575" y="2905125"/>
            <a:ext cx="2514600" cy="438150"/>
          </a:xfrm>
          <a:prstGeom prst="rect">
            <a:avLst/>
          </a:prstGeom>
          <a:noFill/>
          <a:ln w="0">
            <a:noFill/>
            <a:prstDash val="solid"/>
          </a:ln>
        </p:spPr>
        <p:txBody>
          <a:bodyPr anchor="ctr"/>
          <a:lstStyle/>
          <a:p>
            <a:pPr algn="l">
              <a:buNone/>
              <a:defRPr sz="1650" b="1">
                <a:solidFill>
                  <a:srgbClr val="00A6C8"/>
                </a:solidFill>
              </a:defRPr>
            </a:pPr>
            <a:r>
              <a:rPr sz="1650" b="1">
                <a:solidFill>
                  <a:srgbClr val="00A6C8"/>
                </a:solidFill>
              </a:rPr>
              <a:t>ETKAC</a:t>
            </a:r>
          </a:p>
        </p:txBody>
      </p:sp>
      <p:sp>
        <p:nvSpPr>
          <p:cNvPr id="11" name="Rettangolo 10">
            <a:extLst>
              <a:ext uri="{FF2B5EF4-FFF2-40B4-BE49-F238E27FC236}">
                <a16:creationId xmlns:a16="http://schemas.microsoft.com/office/drawing/2014/main" id="{41F6A830-71D4-4469-AB27-FC96F63F1DAB}"/>
              </a:ext>
            </a:extLst>
          </p:cNvPr>
          <p:cNvSpPr>
            <a:spLocks noGrp="1"/>
          </p:cNvSpPr>
          <p:nvPr/>
        </p:nvSpPr>
        <p:spPr>
          <a:xfrm>
            <a:off x="4600575" y="3619500"/>
            <a:ext cx="2514600" cy="1143000"/>
          </a:xfrm>
          <a:prstGeom prst="rect">
            <a:avLst/>
          </a:prstGeom>
          <a:noFill/>
          <a:ln w="0">
            <a:noFill/>
            <a:prstDash val="solid"/>
          </a:ln>
        </p:spPr>
        <p:txBody>
          <a:bodyPr anchor="ctr"/>
          <a:lstStyle/>
          <a:p>
            <a:pPr algn="l">
              <a:buNone/>
              <a:defRPr sz="1875" b="1">
                <a:solidFill>
                  <a:srgbClr val="102A43"/>
                </a:solidFill>
              </a:defRPr>
            </a:pPr>
            <a:r>
              <a:rPr sz="1875" b="1" dirty="0" err="1">
                <a:solidFill>
                  <a:srgbClr val="102A43"/>
                </a:solidFill>
              </a:rPr>
              <a:t>Indicatore</a:t>
            </a:r>
            <a:r>
              <a:rPr sz="1875" b="1" dirty="0">
                <a:solidFill>
                  <a:srgbClr val="102A43"/>
                </a:solidFill>
              </a:rPr>
              <a:t> </a:t>
            </a:r>
            <a:r>
              <a:rPr sz="1875" b="1" dirty="0" err="1">
                <a:solidFill>
                  <a:srgbClr val="102A43"/>
                </a:solidFill>
              </a:rPr>
              <a:t>funzionale</a:t>
            </a:r>
            <a:r>
              <a:rPr sz="1875" b="1" dirty="0">
                <a:solidFill>
                  <a:srgbClr val="102A43"/>
                </a:solidFill>
              </a:rPr>
              <a:t> </a:t>
            </a:r>
            <a:r>
              <a:rPr sz="1875" b="1" dirty="0" err="1">
                <a:solidFill>
                  <a:srgbClr val="102A43"/>
                </a:solidFill>
              </a:rPr>
              <a:t>dell’attività</a:t>
            </a:r>
            <a:r>
              <a:rPr sz="1875" b="1" dirty="0">
                <a:solidFill>
                  <a:srgbClr val="102A43"/>
                </a:solidFill>
              </a:rPr>
              <a:t> </a:t>
            </a:r>
            <a:r>
              <a:rPr sz="1875" b="1" dirty="0" err="1">
                <a:solidFill>
                  <a:srgbClr val="102A43"/>
                </a:solidFill>
              </a:rPr>
              <a:t>transchetolasi</a:t>
            </a:r>
            <a:endParaRPr sz="1875" b="1" dirty="0">
              <a:solidFill>
                <a:srgbClr val="102A43"/>
              </a:solidFill>
            </a:endParaRPr>
          </a:p>
        </p:txBody>
      </p:sp>
      <p:sp>
        <p:nvSpPr>
          <p:cNvPr id="12" name="Rettangolo arrotondato 11">
            <a:extLst>
              <a:ext uri="{FF2B5EF4-FFF2-40B4-BE49-F238E27FC236}">
                <a16:creationId xmlns:a16="http://schemas.microsoft.com/office/drawing/2014/main" id="{99FB0D27-1316-4CC0-8066-12FA69CC7005}"/>
              </a:ext>
            </a:extLst>
          </p:cNvPr>
          <p:cNvSpPr>
            <a:spLocks noGrp="1"/>
          </p:cNvSpPr>
          <p:nvPr/>
        </p:nvSpPr>
        <p:spPr>
          <a:xfrm>
            <a:off x="7762875" y="2619375"/>
            <a:ext cx="3048000" cy="2952750"/>
          </a:xfrm>
          <a:prstGeom prst="roundRect">
            <a:avLst>
              <a:gd name="adj" fmla="val 7742"/>
            </a:avLst>
          </a:prstGeom>
          <a:solidFill>
            <a:srgbClr val="102E49"/>
          </a:solidFill>
          <a:ln w="0">
            <a:solidFill>
              <a:srgbClr val="102E49"/>
            </a:solidFill>
          </a:ln>
        </p:spPr>
        <p:txBody>
          <a:bodyPr/>
          <a:lstStyle/>
          <a:p>
            <a:endParaRPr/>
          </a:p>
        </p:txBody>
      </p:sp>
      <p:sp>
        <p:nvSpPr>
          <p:cNvPr id="13" name="Rettangolo 12">
            <a:extLst>
              <a:ext uri="{FF2B5EF4-FFF2-40B4-BE49-F238E27FC236}">
                <a16:creationId xmlns:a16="http://schemas.microsoft.com/office/drawing/2014/main" id="{297A0DBA-DC33-4851-B851-DAB5BC3FF234}"/>
              </a:ext>
            </a:extLst>
          </p:cNvPr>
          <p:cNvSpPr>
            <a:spLocks noGrp="1"/>
          </p:cNvSpPr>
          <p:nvPr/>
        </p:nvSpPr>
        <p:spPr>
          <a:xfrm>
            <a:off x="8029575" y="2905125"/>
            <a:ext cx="2514600" cy="438150"/>
          </a:xfrm>
          <a:prstGeom prst="rect">
            <a:avLst/>
          </a:prstGeom>
          <a:noFill/>
          <a:ln w="0">
            <a:noFill/>
            <a:prstDash val="solid"/>
          </a:ln>
        </p:spPr>
        <p:txBody>
          <a:bodyPr anchor="ctr"/>
          <a:lstStyle/>
          <a:p>
            <a:pPr algn="l">
              <a:buNone/>
              <a:defRPr sz="1650" b="1">
                <a:solidFill>
                  <a:srgbClr val="27D3E5"/>
                </a:solidFill>
              </a:defRPr>
            </a:pPr>
            <a:r>
              <a:rPr sz="1650" b="1">
                <a:solidFill>
                  <a:srgbClr val="27D3E5"/>
                </a:solidFill>
              </a:rPr>
              <a:t>INTERPRETAZIONE</a:t>
            </a:r>
          </a:p>
        </p:txBody>
      </p:sp>
      <p:sp>
        <p:nvSpPr>
          <p:cNvPr id="14" name="Rettangolo 13">
            <a:extLst>
              <a:ext uri="{FF2B5EF4-FFF2-40B4-BE49-F238E27FC236}">
                <a16:creationId xmlns:a16="http://schemas.microsoft.com/office/drawing/2014/main" id="{4189039C-53B5-443B-8F08-40B2C58BBE4E}"/>
              </a:ext>
            </a:extLst>
          </p:cNvPr>
          <p:cNvSpPr>
            <a:spLocks noGrp="1"/>
          </p:cNvSpPr>
          <p:nvPr/>
        </p:nvSpPr>
        <p:spPr>
          <a:xfrm>
            <a:off x="8029575" y="3619500"/>
            <a:ext cx="2514600" cy="1143000"/>
          </a:xfrm>
          <a:prstGeom prst="rect">
            <a:avLst/>
          </a:prstGeom>
          <a:noFill/>
          <a:ln w="0">
            <a:noFill/>
            <a:prstDash val="solid"/>
          </a:ln>
        </p:spPr>
        <p:txBody>
          <a:bodyPr anchor="ctr"/>
          <a:lstStyle/>
          <a:p>
            <a:pPr algn="l">
              <a:buNone/>
              <a:defRPr sz="1875" b="1">
                <a:solidFill>
                  <a:srgbClr val="FFFFFF"/>
                </a:solidFill>
              </a:defRPr>
            </a:pPr>
            <a:r>
              <a:rPr sz="1875" b="1" dirty="0" err="1">
                <a:solidFill>
                  <a:srgbClr val="FFFFFF"/>
                </a:solidFill>
              </a:rPr>
              <a:t>Metodo</a:t>
            </a:r>
            <a:r>
              <a:rPr sz="1875" b="1" dirty="0">
                <a:solidFill>
                  <a:srgbClr val="FFFFFF"/>
                </a:solidFill>
              </a:rPr>
              <a:t>, intervalli e timing </a:t>
            </a:r>
            <a:r>
              <a:rPr sz="1875" b="1" dirty="0" err="1">
                <a:solidFill>
                  <a:srgbClr val="FFFFFF"/>
                </a:solidFill>
              </a:rPr>
              <a:t>condizionano</a:t>
            </a:r>
            <a:r>
              <a:rPr sz="1875" b="1" dirty="0">
                <a:solidFill>
                  <a:srgbClr val="FFFFFF"/>
                </a:solidFill>
              </a:rPr>
              <a:t> il </a:t>
            </a:r>
            <a:r>
              <a:rPr sz="1875" b="1" dirty="0" err="1">
                <a:solidFill>
                  <a:srgbClr val="FFFFFF"/>
                </a:solidFill>
              </a:rPr>
              <a:t>risultato</a:t>
            </a:r>
            <a:endParaRPr sz="1875" b="1" dirty="0">
              <a:solidFill>
                <a:srgbClr val="FFFFFF"/>
              </a:solidFill>
            </a:endParaRPr>
          </a:p>
        </p:txBody>
      </p:sp>
      <p:sp>
        <p:nvSpPr>
          <p:cNvPr id="15" name="Rettangolo arrotondato 14">
            <a:extLst>
              <a:ext uri="{FF2B5EF4-FFF2-40B4-BE49-F238E27FC236}">
                <a16:creationId xmlns:a16="http://schemas.microsoft.com/office/drawing/2014/main" id="{6CFB4D3E-7917-418D-A133-D5AD8BB7D7BC}"/>
              </a:ext>
            </a:extLst>
          </p:cNvPr>
          <p:cNvSpPr>
            <a:spLocks noGrp="1"/>
          </p:cNvSpPr>
          <p:nvPr/>
        </p:nvSpPr>
        <p:spPr>
          <a:xfrm>
            <a:off x="1428750" y="6191250"/>
            <a:ext cx="8572500" cy="876300"/>
          </a:xfrm>
          <a:prstGeom prst="roundRect">
            <a:avLst>
              <a:gd name="adj" fmla="val 21739"/>
            </a:avLst>
          </a:prstGeom>
          <a:solidFill>
            <a:srgbClr val="F04F55"/>
          </a:solidFill>
          <a:ln w="0">
            <a:solidFill>
              <a:srgbClr val="F04F55"/>
            </a:solidFill>
          </a:ln>
        </p:spPr>
        <p:txBody>
          <a:bodyPr/>
          <a:lstStyle/>
          <a:p>
            <a:endParaRPr/>
          </a:p>
        </p:txBody>
      </p:sp>
      <p:sp>
        <p:nvSpPr>
          <p:cNvPr id="16" name="Rettangolo 15">
            <a:extLst>
              <a:ext uri="{FF2B5EF4-FFF2-40B4-BE49-F238E27FC236}">
                <a16:creationId xmlns:a16="http://schemas.microsoft.com/office/drawing/2014/main" id="{AEBB1252-7C21-4B21-A4DF-84079CED20CA}"/>
              </a:ext>
            </a:extLst>
          </p:cNvPr>
          <p:cNvSpPr>
            <a:spLocks noGrp="1"/>
          </p:cNvSpPr>
          <p:nvPr/>
        </p:nvSpPr>
        <p:spPr>
          <a:xfrm>
            <a:off x="1714500" y="6334125"/>
            <a:ext cx="8001000" cy="571500"/>
          </a:xfrm>
          <a:prstGeom prst="rect">
            <a:avLst/>
          </a:prstGeom>
          <a:noFill/>
          <a:ln w="0">
            <a:noFill/>
            <a:prstDash val="solid"/>
          </a:ln>
        </p:spPr>
        <p:txBody>
          <a:bodyPr anchor="ctr"/>
          <a:lstStyle/>
          <a:p>
            <a:pPr algn="ctr">
              <a:buNone/>
              <a:defRPr sz="2100" b="1">
                <a:solidFill>
                  <a:srgbClr val="FFFFFF"/>
                </a:solidFill>
              </a:defRPr>
            </a:pPr>
            <a:r>
              <a:rPr sz="2100" b="1">
                <a:solidFill>
                  <a:srgbClr val="FFFFFF"/>
                </a:solidFill>
              </a:rPr>
              <a:t>Se il sospetto è alto, la presa in carico non può attendere il referto</a:t>
            </a:r>
          </a:p>
        </p:txBody>
      </p:sp>
      <p:sp>
        <p:nvSpPr>
          <p:cNvPr id="18" name="Rettangolo con angoli arrotondati 17">
            <a:extLst>
              <a:ext uri="{FF2B5EF4-FFF2-40B4-BE49-F238E27FC236}">
                <a16:creationId xmlns:a16="http://schemas.microsoft.com/office/drawing/2014/main" id="{E44046D4-8159-4D77-A2E8-CF6DD5E5538E}"/>
              </a:ext>
            </a:extLst>
          </p:cNvPr>
          <p:cNvSpPr>
            <a:spLocks noGrp="1"/>
          </p:cNvSpPr>
          <p:nvPr/>
        </p:nvSpPr>
        <p:spPr>
          <a:xfrm>
            <a:off x="361950" y="361950"/>
            <a:ext cx="10706100" cy="1104900"/>
          </a:xfrm>
          <a:prstGeom prst="roundRect">
            <a:avLst>
              <a:gd name="adj" fmla="val 6897"/>
            </a:avLst>
          </a:prstGeom>
          <a:solidFill>
            <a:srgbClr val="078F94"/>
          </a:solidFill>
          <a:ln w="0">
            <a:solidFill>
              <a:srgbClr val="078F94"/>
            </a:solidFill>
          </a:ln>
        </p:spPr>
        <p:txBody>
          <a:bodyPr/>
          <a:lstStyle/>
          <a:p>
            <a:endParaRPr lang="it-IT"/>
          </a:p>
        </p:txBody>
      </p:sp>
      <p:sp>
        <p:nvSpPr>
          <p:cNvPr id="19" name="Rettangolo 18">
            <a:extLst>
              <a:ext uri="{FF2B5EF4-FFF2-40B4-BE49-F238E27FC236}">
                <a16:creationId xmlns:a16="http://schemas.microsoft.com/office/drawing/2014/main" id="{5BF4D378-F2E7-439F-9B97-36DF8BB845D5}"/>
              </a:ext>
            </a:extLst>
          </p:cNvPr>
          <p:cNvSpPr>
            <a:spLocks noGrp="1"/>
          </p:cNvSpPr>
          <p:nvPr/>
        </p:nvSpPr>
        <p:spPr>
          <a:xfrm>
            <a:off x="361950" y="361950"/>
            <a:ext cx="133350" cy="1104900"/>
          </a:xfrm>
          <a:prstGeom prst="rect">
            <a:avLst/>
          </a:prstGeom>
          <a:solidFill>
            <a:srgbClr val="F05258"/>
          </a:solidFill>
          <a:ln w="0">
            <a:solidFill>
              <a:srgbClr val="F05258"/>
            </a:solidFill>
          </a:ln>
        </p:spPr>
        <p:txBody>
          <a:bodyPr/>
          <a:lstStyle/>
          <a:p>
            <a:endParaRPr lang="it-IT"/>
          </a:p>
        </p:txBody>
      </p:sp>
      <p:sp>
        <p:nvSpPr>
          <p:cNvPr id="20" name="Rettangolo 19">
            <a:extLst>
              <a:ext uri="{FF2B5EF4-FFF2-40B4-BE49-F238E27FC236}">
                <a16:creationId xmlns:a16="http://schemas.microsoft.com/office/drawing/2014/main" id="{47D5146E-332A-44CF-B83E-E67F48796D91}"/>
              </a:ext>
            </a:extLst>
          </p:cNvPr>
          <p:cNvSpPr>
            <a:spLocks noGrp="1"/>
          </p:cNvSpPr>
          <p:nvPr/>
        </p:nvSpPr>
        <p:spPr>
          <a:xfrm>
            <a:off x="742950" y="581025"/>
            <a:ext cx="9715500" cy="685800"/>
          </a:xfrm>
          <a:prstGeom prst="rect">
            <a:avLst/>
          </a:prstGeom>
          <a:noFill/>
          <a:ln w="0">
            <a:noFill/>
          </a:ln>
        </p:spPr>
        <p:txBody>
          <a:bodyPr>
            <a:normAutofit/>
          </a:bodyPr>
          <a:lstStyle/>
          <a:p>
            <a:pPr>
              <a:buNone/>
              <a:defRPr sz="2250" b="1">
                <a:solidFill>
                  <a:srgbClr val="FFFFFF"/>
                </a:solidFill>
                <a:latin typeface="Arial"/>
                <a:ea typeface="Arial"/>
                <a:cs typeface="Arial"/>
              </a:defRPr>
            </a:pPr>
            <a:r>
              <a:rPr sz="2250" b="1">
                <a:solidFill>
                  <a:srgbClr val="FFFFFF"/>
                </a:solidFill>
                <a:latin typeface="Arial"/>
                <a:ea typeface="Arial"/>
                <a:cs typeface="Arial"/>
              </a:rPr>
              <a:t>MONITORAGGIO BIOCHIMICO</a:t>
            </a:r>
          </a:p>
        </p:txBody>
      </p:sp>
      <p:pic>
        <p:nvPicPr>
          <p:cNvPr id="40" name="Immagine 39"/>
          <p:cNvPicPr>
            <a:picLocks noChangeAspect="1"/>
          </p:cNvPicPr>
          <p:nvPr/>
        </p:nvPicPr>
        <p:blipFill>
          <a:blip r:embed="rId3"/>
          <a:stretch/>
        </p:blipFill>
        <p:spPr>
          <a:xfrm>
            <a:off x="10364196" y="361950"/>
            <a:ext cx="399054" cy="1038225"/>
          </a:xfrm>
          <a:prstGeom prst="rect">
            <a:avLst/>
          </a:prstGeom>
        </p:spPr>
      </p:pic>
    </p:spTree>
    <p:extLst>
      <p:ext uri="{BB962C8B-B14F-4D97-AF65-F5344CB8AC3E}">
        <p14:creationId xmlns:p14="http://schemas.microsoft.com/office/powerpoint/2010/main" val="6887622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FAFB"/>
        </a:solidFill>
        <a:effectLst/>
      </p:bgPr>
    </p:bg>
    <p:spTree>
      <p:nvGrpSpPr>
        <p:cNvPr id="1" name=""/>
        <p:cNvGrpSpPr/>
        <p:nvPr/>
      </p:nvGrpSpPr>
      <p:grpSpPr>
        <a:xfrm>
          <a:off x="0" y="0"/>
          <a:ext cx="0" cy="0"/>
          <a:chOff x="0" y="0"/>
          <a:chExt cx="0" cy="0"/>
        </a:xfrm>
      </p:grpSpPr>
      <p:sp>
        <p:nvSpPr>
          <p:cNvPr id="27" name="Rettangolo 26">
            <a:extLst>
              <a:ext uri="{FF2B5EF4-FFF2-40B4-BE49-F238E27FC236}">
                <a16:creationId xmlns:a16="http://schemas.microsoft.com/office/drawing/2014/main" id="{3E48C3C0-E70E-4512-8409-D248025C2300}"/>
              </a:ext>
            </a:extLst>
          </p:cNvPr>
          <p:cNvSpPr>
            <a:spLocks noGrp="1"/>
          </p:cNvSpPr>
          <p:nvPr/>
        </p:nvSpPr>
        <p:spPr>
          <a:xfrm>
            <a:off x="0" y="0"/>
            <a:ext cx="11430000" cy="152400"/>
          </a:xfrm>
          <a:prstGeom prst="rect">
            <a:avLst/>
          </a:prstGeom>
          <a:solidFill>
            <a:srgbClr val="00A4C2"/>
          </a:solidFill>
          <a:ln w="0">
            <a:solidFill>
              <a:srgbClr val="00A4C2"/>
            </a:solidFill>
          </a:ln>
        </p:spPr>
        <p:txBody>
          <a:bodyPr/>
          <a:lstStyle/>
          <a:p>
            <a:endParaRPr/>
          </a:p>
        </p:txBody>
      </p:sp>
      <p:sp>
        <p:nvSpPr>
          <p:cNvPr id="2" name="Rettangolo 1">
            <a:extLst>
              <a:ext uri="{FF2B5EF4-FFF2-40B4-BE49-F238E27FC236}">
                <a16:creationId xmlns:a16="http://schemas.microsoft.com/office/drawing/2014/main" id="{0E3355AB-6324-4FDD-B311-07A705DD0BC0}"/>
              </a:ext>
            </a:extLst>
          </p:cNvPr>
          <p:cNvSpPr>
            <a:spLocks noGrp="1"/>
          </p:cNvSpPr>
          <p:nvPr/>
        </p:nvSpPr>
        <p:spPr>
          <a:xfrm>
            <a:off x="723900" y="361950"/>
            <a:ext cx="6191250" cy="266700"/>
          </a:xfrm>
          <a:prstGeom prst="rect">
            <a:avLst/>
          </a:prstGeom>
          <a:noFill/>
          <a:ln w="0">
            <a:noFill/>
            <a:prstDash val="solid"/>
          </a:ln>
        </p:spPr>
        <p:txBody>
          <a:bodyPr anchor="ctr"/>
          <a:lstStyle/>
          <a:p>
            <a:pPr algn="l">
              <a:buNone/>
              <a:defRPr sz="750" b="1">
                <a:solidFill>
                  <a:srgbClr val="118F91"/>
                </a:solidFill>
                <a:latin typeface="Arial"/>
                <a:ea typeface="Arial"/>
                <a:cs typeface="Arial"/>
              </a:defRPr>
            </a:pPr>
            <a:r>
              <a:rPr sz="750" b="1">
                <a:solidFill>
                  <a:srgbClr val="118F91"/>
                </a:solidFill>
                <a:latin typeface="Arial"/>
                <a:ea typeface="Arial"/>
                <a:cs typeface="Arial"/>
              </a:rPr>
              <a:t>IL DIETISTA</a:t>
            </a:r>
          </a:p>
        </p:txBody>
      </p:sp>
      <p:sp>
        <p:nvSpPr>
          <p:cNvPr id="3" name="Rettangolo 2">
            <a:extLst>
              <a:ext uri="{FF2B5EF4-FFF2-40B4-BE49-F238E27FC236}">
                <a16:creationId xmlns:a16="http://schemas.microsoft.com/office/drawing/2014/main" id="{082B7943-4551-4912-B829-7477302C0DF6}"/>
              </a:ext>
            </a:extLst>
          </p:cNvPr>
          <p:cNvSpPr>
            <a:spLocks noGrp="1"/>
          </p:cNvSpPr>
          <p:nvPr/>
        </p:nvSpPr>
        <p:spPr>
          <a:xfrm>
            <a:off x="723900" y="8096250"/>
            <a:ext cx="9239250" cy="19050"/>
          </a:xfrm>
          <a:prstGeom prst="rect">
            <a:avLst/>
          </a:prstGeom>
          <a:noFill/>
          <a:ln w="0">
            <a:noFill/>
          </a:ln>
        </p:spPr>
        <p:txBody>
          <a:bodyPr/>
          <a:lstStyle/>
          <a:p>
            <a:endParaRPr/>
          </a:p>
        </p:txBody>
      </p:sp>
      <p:sp>
        <p:nvSpPr>
          <p:cNvPr id="4" name="Rettangolo 3">
            <a:extLst>
              <a:ext uri="{FF2B5EF4-FFF2-40B4-BE49-F238E27FC236}">
                <a16:creationId xmlns:a16="http://schemas.microsoft.com/office/drawing/2014/main" id="{5D52EEB2-F50A-45C7-B680-EC6E58AD3C4A}"/>
              </a:ext>
            </a:extLst>
          </p:cNvPr>
          <p:cNvSpPr>
            <a:spLocks noGrp="1"/>
          </p:cNvSpPr>
          <p:nvPr/>
        </p:nvSpPr>
        <p:spPr>
          <a:xfrm>
            <a:off x="10287000" y="7905750"/>
            <a:ext cx="609600" cy="266700"/>
          </a:xfrm>
          <a:prstGeom prst="rect">
            <a:avLst/>
          </a:prstGeom>
          <a:noFill/>
          <a:ln w="0">
            <a:noFill/>
            <a:prstDash val="solid"/>
          </a:ln>
        </p:spPr>
        <p:txBody>
          <a:bodyPr anchor="ctr"/>
          <a:lstStyle/>
          <a:p>
            <a:pPr algn="r">
              <a:buNone/>
              <a:defRPr sz="1125" b="1">
                <a:solidFill>
                  <a:srgbClr val="5D6B78"/>
                </a:solidFill>
              </a:defRPr>
            </a:pPr>
            <a:endParaRPr/>
          </a:p>
        </p:txBody>
      </p:sp>
      <p:sp>
        <p:nvSpPr>
          <p:cNvPr id="5" name="Rettangolo 4">
            <a:extLst>
              <a:ext uri="{FF2B5EF4-FFF2-40B4-BE49-F238E27FC236}">
                <a16:creationId xmlns:a16="http://schemas.microsoft.com/office/drawing/2014/main" id="{0CACC668-4885-4693-A9C3-32E3106EB8B5}"/>
              </a:ext>
            </a:extLst>
          </p:cNvPr>
          <p:cNvSpPr>
            <a:spLocks noGrp="1"/>
          </p:cNvSpPr>
          <p:nvPr/>
        </p:nvSpPr>
        <p:spPr>
          <a:xfrm>
            <a:off x="723900" y="781050"/>
            <a:ext cx="10096500" cy="876300"/>
          </a:xfrm>
          <a:prstGeom prst="rect">
            <a:avLst/>
          </a:prstGeom>
          <a:noFill/>
          <a:ln w="0">
            <a:noFill/>
            <a:prstDash val="solid"/>
          </a:ln>
        </p:spPr>
        <p:txBody>
          <a:bodyPr anchor="ctr">
            <a:normAutofit/>
          </a:bodyPr>
          <a:lstStyle/>
          <a:p>
            <a:pPr>
              <a:buNone/>
              <a:defRPr sz="1950" b="1">
                <a:solidFill>
                  <a:srgbClr val="00A4C2"/>
                </a:solidFill>
                <a:latin typeface="Arial"/>
                <a:ea typeface="Arial"/>
                <a:cs typeface="Arial"/>
              </a:defRPr>
            </a:pPr>
            <a:endParaRPr/>
          </a:p>
        </p:txBody>
      </p:sp>
      <p:sp>
        <p:nvSpPr>
          <p:cNvPr id="6" name="Rettangolo arrotondato 5">
            <a:extLst>
              <a:ext uri="{FF2B5EF4-FFF2-40B4-BE49-F238E27FC236}">
                <a16:creationId xmlns:a16="http://schemas.microsoft.com/office/drawing/2014/main" id="{F2889D64-FA13-4555-9293-FE490FEF4DED}"/>
              </a:ext>
            </a:extLst>
          </p:cNvPr>
          <p:cNvSpPr>
            <a:spLocks noGrp="1"/>
          </p:cNvSpPr>
          <p:nvPr/>
        </p:nvSpPr>
        <p:spPr>
          <a:xfrm>
            <a:off x="904875" y="1809750"/>
            <a:ext cx="4572000" cy="3714750"/>
          </a:xfrm>
          <a:prstGeom prst="roundRect">
            <a:avLst>
              <a:gd name="adj" fmla="val 5714"/>
            </a:avLst>
          </a:prstGeom>
          <a:solidFill>
            <a:srgbClr val="EAF7F8"/>
          </a:solidFill>
          <a:ln w="19050">
            <a:solidFill>
              <a:srgbClr val="118F91"/>
            </a:solidFill>
          </a:ln>
        </p:spPr>
        <p:txBody>
          <a:bodyPr/>
          <a:lstStyle/>
          <a:p>
            <a:endParaRPr/>
          </a:p>
        </p:txBody>
      </p:sp>
      <p:sp>
        <p:nvSpPr>
          <p:cNvPr id="7" name="Rettangolo arrotondato 6">
            <a:extLst>
              <a:ext uri="{FF2B5EF4-FFF2-40B4-BE49-F238E27FC236}">
                <a16:creationId xmlns:a16="http://schemas.microsoft.com/office/drawing/2014/main" id="{3F8B45D6-AFFD-45AB-896D-6652FC593FB6}"/>
              </a:ext>
            </a:extLst>
          </p:cNvPr>
          <p:cNvSpPr>
            <a:spLocks noGrp="1"/>
          </p:cNvSpPr>
          <p:nvPr/>
        </p:nvSpPr>
        <p:spPr>
          <a:xfrm>
            <a:off x="5953125" y="1809750"/>
            <a:ext cx="4572000" cy="3714750"/>
          </a:xfrm>
          <a:prstGeom prst="roundRect">
            <a:avLst>
              <a:gd name="adj" fmla="val 5714"/>
            </a:avLst>
          </a:prstGeom>
          <a:solidFill>
            <a:srgbClr val="FFF0ED"/>
          </a:solidFill>
          <a:ln w="19050">
            <a:solidFill>
              <a:srgbClr val="F04F55"/>
            </a:solidFill>
          </a:ln>
        </p:spPr>
        <p:txBody>
          <a:bodyPr/>
          <a:lstStyle/>
          <a:p>
            <a:endParaRPr/>
          </a:p>
        </p:txBody>
      </p:sp>
      <p:sp>
        <p:nvSpPr>
          <p:cNvPr id="9" name="Rettangolo 8">
            <a:extLst>
              <a:ext uri="{FF2B5EF4-FFF2-40B4-BE49-F238E27FC236}">
                <a16:creationId xmlns:a16="http://schemas.microsoft.com/office/drawing/2014/main" id="{E2A66428-00D9-450E-8AB8-039CBAF6CDE9}"/>
              </a:ext>
            </a:extLst>
          </p:cNvPr>
          <p:cNvSpPr>
            <a:spLocks noGrp="1"/>
          </p:cNvSpPr>
          <p:nvPr/>
        </p:nvSpPr>
        <p:spPr>
          <a:xfrm>
            <a:off x="6286500" y="2095500"/>
            <a:ext cx="3905250" cy="361950"/>
          </a:xfrm>
          <a:prstGeom prst="rect">
            <a:avLst/>
          </a:prstGeom>
          <a:noFill/>
          <a:ln w="0">
            <a:noFill/>
            <a:prstDash val="solid"/>
          </a:ln>
        </p:spPr>
        <p:txBody>
          <a:bodyPr anchor="ctr"/>
          <a:lstStyle/>
          <a:p>
            <a:pPr algn="l">
              <a:buNone/>
              <a:defRPr sz="1575" b="1">
                <a:solidFill>
                  <a:srgbClr val="EA4960"/>
                </a:solidFill>
              </a:defRPr>
            </a:pPr>
            <a:r>
              <a:rPr sz="1575" b="1">
                <a:solidFill>
                  <a:srgbClr val="EA4960"/>
                </a:solidFill>
              </a:rPr>
              <a:t>SEGNALI  </a:t>
            </a:r>
          </a:p>
        </p:txBody>
      </p:sp>
      <p:sp>
        <p:nvSpPr>
          <p:cNvPr id="10" name="Rettangolo arrotondato 9">
            <a:extLst>
              <a:ext uri="{FF2B5EF4-FFF2-40B4-BE49-F238E27FC236}">
                <a16:creationId xmlns:a16="http://schemas.microsoft.com/office/drawing/2014/main" id="{ED74BCE7-D881-4BFA-81D8-A7B599E2DEE0}"/>
              </a:ext>
            </a:extLst>
          </p:cNvPr>
          <p:cNvSpPr>
            <a:spLocks noGrp="1"/>
          </p:cNvSpPr>
          <p:nvPr/>
        </p:nvSpPr>
        <p:spPr>
          <a:xfrm>
            <a:off x="1257300" y="2905125"/>
            <a:ext cx="104775" cy="104775"/>
          </a:xfrm>
          <a:prstGeom prst="roundRect">
            <a:avLst>
              <a:gd name="adj" fmla="val 50000"/>
            </a:avLst>
          </a:prstGeom>
          <a:solidFill>
            <a:srgbClr val="EA4960"/>
          </a:solidFill>
          <a:ln w="0">
            <a:noFill/>
            <a:prstDash val="solid"/>
          </a:ln>
        </p:spPr>
        <p:txBody>
          <a:bodyPr/>
          <a:lstStyle/>
          <a:p>
            <a:endParaRPr/>
          </a:p>
        </p:txBody>
      </p:sp>
      <p:sp>
        <p:nvSpPr>
          <p:cNvPr id="11" name="Rettangolo 10">
            <a:extLst>
              <a:ext uri="{FF2B5EF4-FFF2-40B4-BE49-F238E27FC236}">
                <a16:creationId xmlns:a16="http://schemas.microsoft.com/office/drawing/2014/main" id="{698A0347-F966-4174-98B9-BC9E11251D7A}"/>
              </a:ext>
            </a:extLst>
          </p:cNvPr>
          <p:cNvSpPr>
            <a:spLocks noGrp="1"/>
          </p:cNvSpPr>
          <p:nvPr/>
        </p:nvSpPr>
        <p:spPr>
          <a:xfrm>
            <a:off x="1524000" y="2743200"/>
            <a:ext cx="3543300" cy="495300"/>
          </a:xfrm>
          <a:prstGeom prst="rect">
            <a:avLst/>
          </a:prstGeom>
          <a:noFill/>
          <a:ln w="0">
            <a:noFill/>
            <a:prstDash val="solid"/>
          </a:ln>
        </p:spPr>
        <p:txBody>
          <a:bodyPr anchor="ctr"/>
          <a:lstStyle/>
          <a:p>
            <a:pPr algn="l">
              <a:buNone/>
              <a:defRPr sz="1725" b="0">
                <a:solidFill>
                  <a:srgbClr val="18212B"/>
                </a:solidFill>
              </a:defRPr>
            </a:pPr>
            <a:r>
              <a:rPr sz="1725" b="0">
                <a:solidFill>
                  <a:srgbClr val="18212B"/>
                </a:solidFill>
              </a:rPr>
              <a:t>Tolleranza ai liquidi e agli alimenti</a:t>
            </a:r>
          </a:p>
        </p:txBody>
      </p:sp>
      <p:sp>
        <p:nvSpPr>
          <p:cNvPr id="12" name="Rettangolo arrotondato 11">
            <a:extLst>
              <a:ext uri="{FF2B5EF4-FFF2-40B4-BE49-F238E27FC236}">
                <a16:creationId xmlns:a16="http://schemas.microsoft.com/office/drawing/2014/main" id="{6F1942F2-87F0-41B6-84E5-AFB4BEC031C3}"/>
              </a:ext>
            </a:extLst>
          </p:cNvPr>
          <p:cNvSpPr>
            <a:spLocks noGrp="1"/>
          </p:cNvSpPr>
          <p:nvPr/>
        </p:nvSpPr>
        <p:spPr>
          <a:xfrm>
            <a:off x="1257300" y="3590925"/>
            <a:ext cx="104775" cy="104775"/>
          </a:xfrm>
          <a:prstGeom prst="roundRect">
            <a:avLst>
              <a:gd name="adj" fmla="val 50000"/>
            </a:avLst>
          </a:prstGeom>
          <a:solidFill>
            <a:srgbClr val="EA4960"/>
          </a:solidFill>
          <a:ln w="0">
            <a:noFill/>
            <a:prstDash val="solid"/>
          </a:ln>
        </p:spPr>
        <p:txBody>
          <a:bodyPr/>
          <a:lstStyle/>
          <a:p>
            <a:endParaRPr/>
          </a:p>
        </p:txBody>
      </p:sp>
      <p:sp>
        <p:nvSpPr>
          <p:cNvPr id="13" name="Rettangolo 12">
            <a:extLst>
              <a:ext uri="{FF2B5EF4-FFF2-40B4-BE49-F238E27FC236}">
                <a16:creationId xmlns:a16="http://schemas.microsoft.com/office/drawing/2014/main" id="{974202C3-B691-4FED-B595-01807B6FF79C}"/>
              </a:ext>
            </a:extLst>
          </p:cNvPr>
          <p:cNvSpPr>
            <a:spLocks noGrp="1"/>
          </p:cNvSpPr>
          <p:nvPr/>
        </p:nvSpPr>
        <p:spPr>
          <a:xfrm>
            <a:off x="1524000" y="3429000"/>
            <a:ext cx="3543300" cy="495300"/>
          </a:xfrm>
          <a:prstGeom prst="rect">
            <a:avLst/>
          </a:prstGeom>
          <a:noFill/>
          <a:ln w="0">
            <a:noFill/>
            <a:prstDash val="solid"/>
          </a:ln>
        </p:spPr>
        <p:txBody>
          <a:bodyPr anchor="ctr"/>
          <a:lstStyle/>
          <a:p>
            <a:pPr algn="l">
              <a:buNone/>
              <a:defRPr sz="1725" b="0">
                <a:solidFill>
                  <a:srgbClr val="18212B"/>
                </a:solidFill>
              </a:defRPr>
            </a:pPr>
            <a:r>
              <a:rPr sz="1725" b="0">
                <a:solidFill>
                  <a:srgbClr val="18212B"/>
                </a:solidFill>
              </a:rPr>
              <a:t>Nausea e vomito</a:t>
            </a:r>
          </a:p>
        </p:txBody>
      </p:sp>
      <p:sp>
        <p:nvSpPr>
          <p:cNvPr id="14" name="Rettangolo arrotondato 13">
            <a:extLst>
              <a:ext uri="{FF2B5EF4-FFF2-40B4-BE49-F238E27FC236}">
                <a16:creationId xmlns:a16="http://schemas.microsoft.com/office/drawing/2014/main" id="{9D57234C-1A94-4F2F-85A4-A448FFC63020}"/>
              </a:ext>
            </a:extLst>
          </p:cNvPr>
          <p:cNvSpPr>
            <a:spLocks noGrp="1"/>
          </p:cNvSpPr>
          <p:nvPr/>
        </p:nvSpPr>
        <p:spPr>
          <a:xfrm>
            <a:off x="1257300" y="4276725"/>
            <a:ext cx="104775" cy="104775"/>
          </a:xfrm>
          <a:prstGeom prst="roundRect">
            <a:avLst>
              <a:gd name="adj" fmla="val 50000"/>
            </a:avLst>
          </a:prstGeom>
          <a:solidFill>
            <a:srgbClr val="EA4960"/>
          </a:solidFill>
          <a:ln w="0">
            <a:noFill/>
            <a:prstDash val="solid"/>
          </a:ln>
        </p:spPr>
        <p:txBody>
          <a:bodyPr/>
          <a:lstStyle/>
          <a:p>
            <a:endParaRPr/>
          </a:p>
        </p:txBody>
      </p:sp>
      <p:sp>
        <p:nvSpPr>
          <p:cNvPr id="15" name="Rettangolo 14">
            <a:extLst>
              <a:ext uri="{FF2B5EF4-FFF2-40B4-BE49-F238E27FC236}">
                <a16:creationId xmlns:a16="http://schemas.microsoft.com/office/drawing/2014/main" id="{B99F463B-4D19-4630-8D7D-5A23A1882B8B}"/>
              </a:ext>
            </a:extLst>
          </p:cNvPr>
          <p:cNvSpPr>
            <a:spLocks noGrp="1"/>
          </p:cNvSpPr>
          <p:nvPr/>
        </p:nvSpPr>
        <p:spPr>
          <a:xfrm>
            <a:off x="1524000" y="4114800"/>
            <a:ext cx="3543300" cy="495300"/>
          </a:xfrm>
          <a:prstGeom prst="rect">
            <a:avLst/>
          </a:prstGeom>
          <a:noFill/>
          <a:ln w="0">
            <a:noFill/>
            <a:prstDash val="solid"/>
          </a:ln>
        </p:spPr>
        <p:txBody>
          <a:bodyPr anchor="ctr"/>
          <a:lstStyle/>
          <a:p>
            <a:pPr algn="l">
              <a:buNone/>
              <a:defRPr sz="1725" b="0">
                <a:solidFill>
                  <a:srgbClr val="18212B"/>
                </a:solidFill>
              </a:defRPr>
            </a:pPr>
            <a:r>
              <a:rPr sz="1725" b="0">
                <a:solidFill>
                  <a:srgbClr val="18212B"/>
                </a:solidFill>
              </a:rPr>
              <a:t>Velocità del calo ponderale</a:t>
            </a:r>
          </a:p>
        </p:txBody>
      </p:sp>
      <p:sp>
        <p:nvSpPr>
          <p:cNvPr id="16" name="Rettangolo arrotondato 15">
            <a:extLst>
              <a:ext uri="{FF2B5EF4-FFF2-40B4-BE49-F238E27FC236}">
                <a16:creationId xmlns:a16="http://schemas.microsoft.com/office/drawing/2014/main" id="{36AF35D3-2CBC-401E-AA8C-BD5421F22CF3}"/>
              </a:ext>
            </a:extLst>
          </p:cNvPr>
          <p:cNvSpPr>
            <a:spLocks noGrp="1"/>
          </p:cNvSpPr>
          <p:nvPr/>
        </p:nvSpPr>
        <p:spPr>
          <a:xfrm>
            <a:off x="1257300" y="4962525"/>
            <a:ext cx="104775" cy="104775"/>
          </a:xfrm>
          <a:prstGeom prst="roundRect">
            <a:avLst>
              <a:gd name="adj" fmla="val 50000"/>
            </a:avLst>
          </a:prstGeom>
          <a:solidFill>
            <a:srgbClr val="EA4960"/>
          </a:solidFill>
          <a:ln w="0">
            <a:noFill/>
            <a:prstDash val="solid"/>
          </a:ln>
        </p:spPr>
        <p:txBody>
          <a:bodyPr/>
          <a:lstStyle/>
          <a:p>
            <a:endParaRPr/>
          </a:p>
        </p:txBody>
      </p:sp>
      <p:sp>
        <p:nvSpPr>
          <p:cNvPr id="17" name="Rettangolo 16">
            <a:extLst>
              <a:ext uri="{FF2B5EF4-FFF2-40B4-BE49-F238E27FC236}">
                <a16:creationId xmlns:a16="http://schemas.microsoft.com/office/drawing/2014/main" id="{FF5446B3-E088-4355-B666-FFC3EC62D140}"/>
              </a:ext>
            </a:extLst>
          </p:cNvPr>
          <p:cNvSpPr>
            <a:spLocks noGrp="1"/>
          </p:cNvSpPr>
          <p:nvPr/>
        </p:nvSpPr>
        <p:spPr>
          <a:xfrm>
            <a:off x="1524000" y="4800600"/>
            <a:ext cx="3543300" cy="495300"/>
          </a:xfrm>
          <a:prstGeom prst="rect">
            <a:avLst/>
          </a:prstGeom>
          <a:noFill/>
          <a:ln w="0">
            <a:noFill/>
            <a:prstDash val="solid"/>
          </a:ln>
        </p:spPr>
        <p:txBody>
          <a:bodyPr anchor="ctr"/>
          <a:lstStyle/>
          <a:p>
            <a:pPr algn="l">
              <a:buNone/>
              <a:defRPr sz="1725" b="0">
                <a:solidFill>
                  <a:srgbClr val="18212B"/>
                </a:solidFill>
              </a:defRPr>
            </a:pPr>
            <a:r>
              <a:rPr sz="1725" b="0">
                <a:solidFill>
                  <a:srgbClr val="18212B"/>
                </a:solidFill>
              </a:rPr>
              <a:t>Aderenza alla supplementazione</a:t>
            </a:r>
          </a:p>
        </p:txBody>
      </p:sp>
      <p:sp>
        <p:nvSpPr>
          <p:cNvPr id="18" name="Rettangolo arrotondato 17">
            <a:extLst>
              <a:ext uri="{FF2B5EF4-FFF2-40B4-BE49-F238E27FC236}">
                <a16:creationId xmlns:a16="http://schemas.microsoft.com/office/drawing/2014/main" id="{A7BD6F9D-F2E6-411C-B06C-BA5E781B2B01}"/>
              </a:ext>
            </a:extLst>
          </p:cNvPr>
          <p:cNvSpPr>
            <a:spLocks noGrp="1"/>
          </p:cNvSpPr>
          <p:nvPr/>
        </p:nvSpPr>
        <p:spPr>
          <a:xfrm>
            <a:off x="6305550" y="2905125"/>
            <a:ext cx="104775" cy="104775"/>
          </a:xfrm>
          <a:prstGeom prst="roundRect">
            <a:avLst>
              <a:gd name="adj" fmla="val 50000"/>
            </a:avLst>
          </a:prstGeom>
          <a:solidFill>
            <a:srgbClr val="EA4960"/>
          </a:solidFill>
          <a:ln w="0">
            <a:noFill/>
            <a:prstDash val="solid"/>
          </a:ln>
        </p:spPr>
        <p:txBody>
          <a:bodyPr/>
          <a:lstStyle/>
          <a:p>
            <a:endParaRPr/>
          </a:p>
        </p:txBody>
      </p:sp>
      <p:sp>
        <p:nvSpPr>
          <p:cNvPr id="19" name="Rettangolo 18">
            <a:extLst>
              <a:ext uri="{FF2B5EF4-FFF2-40B4-BE49-F238E27FC236}">
                <a16:creationId xmlns:a16="http://schemas.microsoft.com/office/drawing/2014/main" id="{A84787C6-3B0E-47E0-B255-0164F4486409}"/>
              </a:ext>
            </a:extLst>
          </p:cNvPr>
          <p:cNvSpPr>
            <a:spLocks noGrp="1"/>
          </p:cNvSpPr>
          <p:nvPr/>
        </p:nvSpPr>
        <p:spPr>
          <a:xfrm>
            <a:off x="6572250" y="2743200"/>
            <a:ext cx="3543300" cy="495300"/>
          </a:xfrm>
          <a:prstGeom prst="rect">
            <a:avLst/>
          </a:prstGeom>
          <a:noFill/>
          <a:ln w="0">
            <a:noFill/>
            <a:prstDash val="solid"/>
          </a:ln>
        </p:spPr>
        <p:txBody>
          <a:bodyPr anchor="ctr"/>
          <a:lstStyle/>
          <a:p>
            <a:pPr algn="l">
              <a:buNone/>
              <a:defRPr sz="1725" b="0">
                <a:solidFill>
                  <a:srgbClr val="18212B"/>
                </a:solidFill>
              </a:defRPr>
            </a:pPr>
            <a:r>
              <a:rPr sz="1725" b="0">
                <a:solidFill>
                  <a:srgbClr val="18212B"/>
                </a:solidFill>
              </a:rPr>
              <a:t>Intake molto ridotto</a:t>
            </a:r>
          </a:p>
        </p:txBody>
      </p:sp>
      <p:sp>
        <p:nvSpPr>
          <p:cNvPr id="20" name="Rettangolo arrotondato 19">
            <a:extLst>
              <a:ext uri="{FF2B5EF4-FFF2-40B4-BE49-F238E27FC236}">
                <a16:creationId xmlns:a16="http://schemas.microsoft.com/office/drawing/2014/main" id="{48551CFC-4C04-4F12-BBE6-0A3A760D445E}"/>
              </a:ext>
            </a:extLst>
          </p:cNvPr>
          <p:cNvSpPr>
            <a:spLocks noGrp="1"/>
          </p:cNvSpPr>
          <p:nvPr/>
        </p:nvSpPr>
        <p:spPr>
          <a:xfrm>
            <a:off x="6305550" y="3590925"/>
            <a:ext cx="104775" cy="104775"/>
          </a:xfrm>
          <a:prstGeom prst="roundRect">
            <a:avLst>
              <a:gd name="adj" fmla="val 50000"/>
            </a:avLst>
          </a:prstGeom>
          <a:solidFill>
            <a:srgbClr val="EA4960"/>
          </a:solidFill>
          <a:ln w="0">
            <a:noFill/>
            <a:prstDash val="solid"/>
          </a:ln>
        </p:spPr>
        <p:txBody>
          <a:bodyPr/>
          <a:lstStyle/>
          <a:p>
            <a:endParaRPr/>
          </a:p>
        </p:txBody>
      </p:sp>
      <p:sp>
        <p:nvSpPr>
          <p:cNvPr id="21" name="Rettangolo 20">
            <a:extLst>
              <a:ext uri="{FF2B5EF4-FFF2-40B4-BE49-F238E27FC236}">
                <a16:creationId xmlns:a16="http://schemas.microsoft.com/office/drawing/2014/main" id="{2AE2DB0E-DD5B-49AB-847E-481C17112B71}"/>
              </a:ext>
            </a:extLst>
          </p:cNvPr>
          <p:cNvSpPr>
            <a:spLocks noGrp="1"/>
          </p:cNvSpPr>
          <p:nvPr/>
        </p:nvSpPr>
        <p:spPr>
          <a:xfrm>
            <a:off x="6572250" y="3429000"/>
            <a:ext cx="1951062" cy="495300"/>
          </a:xfrm>
          <a:prstGeom prst="rect">
            <a:avLst/>
          </a:prstGeom>
          <a:noFill/>
          <a:ln w="0">
            <a:noFill/>
            <a:prstDash val="solid"/>
          </a:ln>
        </p:spPr>
        <p:txBody>
          <a:bodyPr anchor="ctr"/>
          <a:lstStyle/>
          <a:p>
            <a:pPr algn="l">
              <a:buNone/>
              <a:defRPr sz="1725" b="0">
                <a:solidFill>
                  <a:srgbClr val="18212B"/>
                </a:solidFill>
              </a:defRPr>
            </a:pPr>
            <a:r>
              <a:rPr sz="1725" b="0">
                <a:solidFill>
                  <a:srgbClr val="18212B"/>
                </a:solidFill>
              </a:rPr>
              <a:t>Vomito frequente </a:t>
            </a:r>
          </a:p>
        </p:txBody>
      </p:sp>
      <p:sp>
        <p:nvSpPr>
          <p:cNvPr id="22" name="Rettangolo arrotondato 21">
            <a:extLst>
              <a:ext uri="{FF2B5EF4-FFF2-40B4-BE49-F238E27FC236}">
                <a16:creationId xmlns:a16="http://schemas.microsoft.com/office/drawing/2014/main" id="{5A1D7751-3791-41FB-9749-5ECF6A57001C}"/>
              </a:ext>
            </a:extLst>
          </p:cNvPr>
          <p:cNvSpPr>
            <a:spLocks noGrp="1"/>
          </p:cNvSpPr>
          <p:nvPr/>
        </p:nvSpPr>
        <p:spPr>
          <a:xfrm>
            <a:off x="6305550" y="4276725"/>
            <a:ext cx="104775" cy="104775"/>
          </a:xfrm>
          <a:prstGeom prst="roundRect">
            <a:avLst>
              <a:gd name="adj" fmla="val 50000"/>
            </a:avLst>
          </a:prstGeom>
          <a:solidFill>
            <a:srgbClr val="EA4960"/>
          </a:solidFill>
          <a:ln w="0">
            <a:noFill/>
            <a:prstDash val="solid"/>
          </a:ln>
        </p:spPr>
        <p:txBody>
          <a:bodyPr/>
          <a:lstStyle/>
          <a:p>
            <a:endParaRPr/>
          </a:p>
        </p:txBody>
      </p:sp>
      <p:sp>
        <p:nvSpPr>
          <p:cNvPr id="23" name="Rettangolo 22">
            <a:extLst>
              <a:ext uri="{FF2B5EF4-FFF2-40B4-BE49-F238E27FC236}">
                <a16:creationId xmlns:a16="http://schemas.microsoft.com/office/drawing/2014/main" id="{355BD3A7-3983-4B5B-B333-30C7FD4BECCE}"/>
              </a:ext>
            </a:extLst>
          </p:cNvPr>
          <p:cNvSpPr>
            <a:spLocks noGrp="1"/>
          </p:cNvSpPr>
          <p:nvPr/>
        </p:nvSpPr>
        <p:spPr>
          <a:xfrm>
            <a:off x="6572250" y="4114800"/>
            <a:ext cx="3543300" cy="495300"/>
          </a:xfrm>
          <a:prstGeom prst="rect">
            <a:avLst/>
          </a:prstGeom>
          <a:noFill/>
          <a:ln w="0">
            <a:noFill/>
            <a:prstDash val="solid"/>
          </a:ln>
        </p:spPr>
        <p:txBody>
          <a:bodyPr anchor="ctr"/>
          <a:lstStyle/>
          <a:p>
            <a:pPr>
              <a:buNone/>
              <a:defRPr sz="1725" b="0">
                <a:solidFill>
                  <a:srgbClr val="18212B"/>
                </a:solidFill>
              </a:defRPr>
            </a:pPr>
            <a:r>
              <a:rPr sz="1725">
                <a:solidFill>
                  <a:srgbClr val="18212B"/>
                </a:solidFill>
              </a:rPr>
              <a:t>Diarrea</a:t>
            </a:r>
          </a:p>
        </p:txBody>
      </p:sp>
      <p:sp>
        <p:nvSpPr>
          <p:cNvPr id="24" name="Rettangolo arrotondato 23">
            <a:extLst>
              <a:ext uri="{FF2B5EF4-FFF2-40B4-BE49-F238E27FC236}">
                <a16:creationId xmlns:a16="http://schemas.microsoft.com/office/drawing/2014/main" id="{3D691F45-C920-4F6B-B996-B2B771A7CE21}"/>
              </a:ext>
            </a:extLst>
          </p:cNvPr>
          <p:cNvSpPr>
            <a:spLocks noGrp="1"/>
          </p:cNvSpPr>
          <p:nvPr/>
        </p:nvSpPr>
        <p:spPr>
          <a:xfrm>
            <a:off x="6305550" y="4962525"/>
            <a:ext cx="104775" cy="104775"/>
          </a:xfrm>
          <a:prstGeom prst="roundRect">
            <a:avLst>
              <a:gd name="adj" fmla="val 50000"/>
            </a:avLst>
          </a:prstGeom>
          <a:solidFill>
            <a:srgbClr val="EA4960"/>
          </a:solidFill>
          <a:ln w="0">
            <a:noFill/>
            <a:prstDash val="solid"/>
          </a:ln>
        </p:spPr>
        <p:txBody>
          <a:bodyPr/>
          <a:lstStyle/>
          <a:p>
            <a:endParaRPr/>
          </a:p>
        </p:txBody>
      </p:sp>
      <p:sp>
        <p:nvSpPr>
          <p:cNvPr id="25" name="Rettangolo 24">
            <a:extLst>
              <a:ext uri="{FF2B5EF4-FFF2-40B4-BE49-F238E27FC236}">
                <a16:creationId xmlns:a16="http://schemas.microsoft.com/office/drawing/2014/main" id="{F65B44F4-1445-4803-A1FC-65863343551A}"/>
              </a:ext>
            </a:extLst>
          </p:cNvPr>
          <p:cNvSpPr>
            <a:spLocks noGrp="1"/>
          </p:cNvSpPr>
          <p:nvPr/>
        </p:nvSpPr>
        <p:spPr>
          <a:xfrm>
            <a:off x="6572250" y="4800600"/>
            <a:ext cx="3543300" cy="495300"/>
          </a:xfrm>
          <a:prstGeom prst="rect">
            <a:avLst/>
          </a:prstGeom>
          <a:noFill/>
          <a:ln w="0">
            <a:noFill/>
            <a:prstDash val="solid"/>
          </a:ln>
        </p:spPr>
        <p:txBody>
          <a:bodyPr anchor="ctr"/>
          <a:lstStyle/>
          <a:p>
            <a:endParaRPr dirty="0"/>
          </a:p>
          <a:p>
            <a:r>
              <a:rPr dirty="0"/>
              <a:t>Calo </a:t>
            </a:r>
            <a:r>
              <a:rPr dirty="0" err="1"/>
              <a:t>ponderale</a:t>
            </a:r>
            <a:r>
              <a:rPr dirty="0"/>
              <a:t> &gt;7 kg/mese</a:t>
            </a:r>
          </a:p>
          <a:p>
            <a:pPr>
              <a:buNone/>
              <a:defRPr sz="1725" b="0">
                <a:solidFill>
                  <a:srgbClr val="18212B"/>
                </a:solidFill>
              </a:defRPr>
            </a:pPr>
            <a:endParaRPr sz="1725" dirty="0">
              <a:solidFill>
                <a:srgbClr val="18212B"/>
              </a:solidFill>
            </a:endParaRPr>
          </a:p>
          <a:p>
            <a:pPr algn="l">
              <a:buNone/>
              <a:defRPr sz="1725" b="0">
                <a:solidFill>
                  <a:srgbClr val="18212B"/>
                </a:solidFill>
              </a:defRPr>
            </a:pPr>
            <a:endParaRPr sz="1725" b="0" dirty="0">
              <a:solidFill>
                <a:srgbClr val="18212B"/>
              </a:solidFill>
            </a:endParaRPr>
          </a:p>
        </p:txBody>
      </p:sp>
      <p:sp>
        <p:nvSpPr>
          <p:cNvPr id="28" name="Rettangolo con angoli arrotondati 27">
            <a:extLst>
              <a:ext uri="{FF2B5EF4-FFF2-40B4-BE49-F238E27FC236}">
                <a16:creationId xmlns:a16="http://schemas.microsoft.com/office/drawing/2014/main" id="{0ED71FBC-D5EA-4349-9AD3-48D6DEEC63A2}"/>
              </a:ext>
            </a:extLst>
          </p:cNvPr>
          <p:cNvSpPr>
            <a:spLocks noGrp="1"/>
          </p:cNvSpPr>
          <p:nvPr/>
        </p:nvSpPr>
        <p:spPr>
          <a:xfrm>
            <a:off x="361950" y="361950"/>
            <a:ext cx="10706100" cy="1104900"/>
          </a:xfrm>
          <a:prstGeom prst="roundRect">
            <a:avLst>
              <a:gd name="adj" fmla="val 6897"/>
            </a:avLst>
          </a:prstGeom>
          <a:solidFill>
            <a:srgbClr val="078F94"/>
          </a:solidFill>
          <a:ln w="0">
            <a:solidFill>
              <a:srgbClr val="078F94"/>
            </a:solidFill>
          </a:ln>
        </p:spPr>
        <p:txBody>
          <a:bodyPr/>
          <a:lstStyle/>
          <a:p>
            <a:endParaRPr lang="it-IT"/>
          </a:p>
        </p:txBody>
      </p:sp>
      <p:sp>
        <p:nvSpPr>
          <p:cNvPr id="29" name="Rettangolo 28">
            <a:extLst>
              <a:ext uri="{FF2B5EF4-FFF2-40B4-BE49-F238E27FC236}">
                <a16:creationId xmlns:a16="http://schemas.microsoft.com/office/drawing/2014/main" id="{58CEA6D6-1DEE-4459-949A-1B1C710DDA21}"/>
              </a:ext>
            </a:extLst>
          </p:cNvPr>
          <p:cNvSpPr>
            <a:spLocks noGrp="1"/>
          </p:cNvSpPr>
          <p:nvPr/>
        </p:nvSpPr>
        <p:spPr>
          <a:xfrm>
            <a:off x="361950" y="361950"/>
            <a:ext cx="133350" cy="1104900"/>
          </a:xfrm>
          <a:prstGeom prst="rect">
            <a:avLst/>
          </a:prstGeom>
          <a:solidFill>
            <a:srgbClr val="F05258"/>
          </a:solidFill>
          <a:ln w="0">
            <a:solidFill>
              <a:srgbClr val="F05258"/>
            </a:solidFill>
          </a:ln>
        </p:spPr>
        <p:txBody>
          <a:bodyPr/>
          <a:lstStyle/>
          <a:p>
            <a:endParaRPr lang="it-IT"/>
          </a:p>
        </p:txBody>
      </p:sp>
      <p:sp>
        <p:nvSpPr>
          <p:cNvPr id="30" name="Rettangolo 29">
            <a:extLst>
              <a:ext uri="{FF2B5EF4-FFF2-40B4-BE49-F238E27FC236}">
                <a16:creationId xmlns:a16="http://schemas.microsoft.com/office/drawing/2014/main" id="{433B5742-1039-4BB6-8BDE-EAA9310E5594}"/>
              </a:ext>
            </a:extLst>
          </p:cNvPr>
          <p:cNvSpPr>
            <a:spLocks noGrp="1"/>
          </p:cNvSpPr>
          <p:nvPr/>
        </p:nvSpPr>
        <p:spPr>
          <a:xfrm>
            <a:off x="742950" y="581025"/>
            <a:ext cx="9715500" cy="685800"/>
          </a:xfrm>
          <a:prstGeom prst="rect">
            <a:avLst/>
          </a:prstGeom>
          <a:noFill/>
          <a:ln w="0">
            <a:noFill/>
          </a:ln>
        </p:spPr>
        <p:txBody>
          <a:bodyPr>
            <a:normAutofit/>
          </a:bodyPr>
          <a:lstStyle/>
          <a:p>
            <a:pPr>
              <a:buNone/>
              <a:defRPr sz="2250" b="1">
                <a:solidFill>
                  <a:srgbClr val="FFFFFF"/>
                </a:solidFill>
                <a:latin typeface="Arial"/>
                <a:ea typeface="Arial"/>
                <a:cs typeface="Arial"/>
              </a:defRPr>
            </a:pPr>
            <a:r>
              <a:rPr sz="2250" b="1">
                <a:solidFill>
                  <a:srgbClr val="FFFFFF"/>
                </a:solidFill>
                <a:latin typeface="Arial"/>
                <a:ea typeface="Arial"/>
                <a:cs typeface="Arial"/>
              </a:rPr>
              <a:t>MONITORAGGIO NUTRIZIONALE</a:t>
            </a:r>
          </a:p>
        </p:txBody>
      </p:sp>
      <p:sp>
        <p:nvSpPr>
          <p:cNvPr id="31" name="Rettangolo 30">
            <a:extLst>
              <a:ext uri="{FF2B5EF4-FFF2-40B4-BE49-F238E27FC236}">
                <a16:creationId xmlns:a16="http://schemas.microsoft.com/office/drawing/2014/main" id="{72BE3175-6A37-4630-88B3-205FBAAB2E3E}"/>
              </a:ext>
            </a:extLst>
          </p:cNvPr>
          <p:cNvSpPr>
            <a:spLocks noGrp="1"/>
          </p:cNvSpPr>
          <p:nvPr/>
        </p:nvSpPr>
        <p:spPr>
          <a:xfrm>
            <a:off x="904875" y="5953125"/>
            <a:ext cx="9620250" cy="28575"/>
          </a:xfrm>
          <a:prstGeom prst="rect">
            <a:avLst/>
          </a:prstGeom>
          <a:solidFill>
            <a:srgbClr val="F05258"/>
          </a:solidFill>
          <a:ln w="0">
            <a:solidFill>
              <a:srgbClr val="F05258"/>
            </a:solidFill>
          </a:ln>
        </p:spPr>
        <p:txBody>
          <a:bodyPr/>
          <a:lstStyle/>
          <a:p>
            <a:endParaRPr/>
          </a:p>
        </p:txBody>
      </p:sp>
      <p:sp>
        <p:nvSpPr>
          <p:cNvPr id="32" name="Rettangolo 31">
            <a:extLst>
              <a:ext uri="{FF2B5EF4-FFF2-40B4-BE49-F238E27FC236}">
                <a16:creationId xmlns:a16="http://schemas.microsoft.com/office/drawing/2014/main" id="{D7AEB8F3-E267-43AE-8E61-5B7B5A00D3BE}"/>
              </a:ext>
            </a:extLst>
          </p:cNvPr>
          <p:cNvSpPr>
            <a:spLocks noGrp="1"/>
          </p:cNvSpPr>
          <p:nvPr/>
        </p:nvSpPr>
        <p:spPr>
          <a:xfrm>
            <a:off x="904875" y="5686425"/>
            <a:ext cx="9620250" cy="219075"/>
          </a:xfrm>
          <a:prstGeom prst="rect">
            <a:avLst/>
          </a:prstGeom>
          <a:noFill/>
          <a:ln w="0">
            <a:noFill/>
          </a:ln>
        </p:spPr>
        <p:txBody>
          <a:bodyPr>
            <a:normAutofit fontScale="84792" lnSpcReduction="20000"/>
          </a:bodyPr>
          <a:lstStyle/>
          <a:p>
            <a:pPr>
              <a:buNone/>
              <a:defRPr sz="1200" b="1">
                <a:solidFill>
                  <a:srgbClr val="078F94"/>
                </a:solidFill>
                <a:latin typeface="Arial"/>
                <a:ea typeface="Arial"/>
                <a:cs typeface="Arial"/>
              </a:defRPr>
            </a:pPr>
            <a:r>
              <a:rPr sz="1200" b="1">
                <a:solidFill>
                  <a:srgbClr val="078F94"/>
                </a:solidFill>
                <a:latin typeface="Arial"/>
                <a:ea typeface="Arial"/>
                <a:cs typeface="Arial"/>
              </a:rPr>
              <a:t>DOCUMENTI DI RIFERIMENTO</a:t>
            </a:r>
          </a:p>
        </p:txBody>
      </p:sp>
      <p:pic>
        <p:nvPicPr>
          <p:cNvPr id="77" name="Immagine 76"/>
          <p:cNvPicPr>
            <a:picLocks noChangeAspect="1"/>
          </p:cNvPicPr>
          <p:nvPr/>
        </p:nvPicPr>
        <p:blipFill>
          <a:blip r:embed="rId3"/>
          <a:stretch/>
        </p:blipFill>
        <p:spPr>
          <a:xfrm>
            <a:off x="1000125" y="7086600"/>
            <a:ext cx="523875" cy="704850"/>
          </a:xfrm>
          <a:prstGeom prst="rect">
            <a:avLst/>
          </a:prstGeom>
        </p:spPr>
      </p:pic>
      <p:sp>
        <p:nvSpPr>
          <p:cNvPr id="34" name="Rettangolo 33">
            <a:extLst>
              <a:ext uri="{FF2B5EF4-FFF2-40B4-BE49-F238E27FC236}">
                <a16:creationId xmlns:a16="http://schemas.microsoft.com/office/drawing/2014/main" id="{78D293D5-7BE7-4514-8EFC-D9EA18376D08}"/>
              </a:ext>
            </a:extLst>
          </p:cNvPr>
          <p:cNvSpPr>
            <a:spLocks noGrp="1"/>
          </p:cNvSpPr>
          <p:nvPr/>
        </p:nvSpPr>
        <p:spPr>
          <a:xfrm>
            <a:off x="1666875" y="7086600"/>
            <a:ext cx="3429000" cy="361950"/>
          </a:xfrm>
          <a:prstGeom prst="rect">
            <a:avLst/>
          </a:prstGeom>
          <a:noFill/>
          <a:ln w="0">
            <a:noFill/>
          </a:ln>
        </p:spPr>
        <p:txBody>
          <a:bodyPr>
            <a:normAutofit/>
          </a:bodyPr>
          <a:lstStyle/>
          <a:p>
            <a:pPr>
              <a:buNone/>
              <a:defRPr sz="1088" b="1">
                <a:solidFill>
                  <a:srgbClr val="17242B"/>
                </a:solidFill>
                <a:latin typeface="Arial"/>
                <a:ea typeface="Arial"/>
                <a:cs typeface="Arial"/>
              </a:defRPr>
            </a:pPr>
            <a:r>
              <a:rPr sz="1088" b="1">
                <a:solidFill>
                  <a:srgbClr val="17242B"/>
                </a:solidFill>
                <a:latin typeface="Arial"/>
                <a:ea typeface="Arial"/>
                <a:cs typeface="Arial"/>
              </a:rPr>
              <a:t>Nutrizione clinica per la chirurgia bariatrica</a:t>
            </a:r>
          </a:p>
        </p:txBody>
      </p:sp>
      <p:sp>
        <p:nvSpPr>
          <p:cNvPr id="35" name="Rettangolo 34">
            <a:extLst>
              <a:ext uri="{FF2B5EF4-FFF2-40B4-BE49-F238E27FC236}">
                <a16:creationId xmlns:a16="http://schemas.microsoft.com/office/drawing/2014/main" id="{5601B08D-8B52-4A09-9EF9-D323738F19F6}"/>
              </a:ext>
            </a:extLst>
          </p:cNvPr>
          <p:cNvSpPr>
            <a:spLocks noGrp="1"/>
          </p:cNvSpPr>
          <p:nvPr/>
        </p:nvSpPr>
        <p:spPr>
          <a:xfrm>
            <a:off x="1666875" y="7496175"/>
            <a:ext cx="3429000" cy="209550"/>
          </a:xfrm>
          <a:prstGeom prst="rect">
            <a:avLst/>
          </a:prstGeom>
          <a:noFill/>
          <a:ln w="0">
            <a:noFill/>
          </a:ln>
        </p:spPr>
        <p:txBody>
          <a:bodyPr>
            <a:normAutofit fontScale="90123" lnSpcReduction="10000"/>
          </a:bodyPr>
          <a:lstStyle/>
          <a:p>
            <a:pPr>
              <a:buNone/>
              <a:defRPr sz="938">
                <a:solidFill>
                  <a:srgbClr val="49616A"/>
                </a:solidFill>
                <a:latin typeface="Arial"/>
                <a:ea typeface="Arial"/>
                <a:cs typeface="Arial"/>
              </a:defRPr>
            </a:pPr>
            <a:r>
              <a:rPr sz="938">
                <a:solidFill>
                  <a:srgbClr val="49616A"/>
                </a:solidFill>
                <a:latin typeface="Arial"/>
                <a:ea typeface="Arial"/>
                <a:cs typeface="Arial"/>
              </a:rPr>
              <a:t>Manuale SICOB, ADI, SIO</a:t>
            </a:r>
          </a:p>
        </p:txBody>
      </p:sp>
      <p:pic>
        <p:nvPicPr>
          <p:cNvPr id="80" name="Immagine 79"/>
          <p:cNvPicPr>
            <a:picLocks noChangeAspect="1"/>
          </p:cNvPicPr>
          <p:nvPr/>
        </p:nvPicPr>
        <p:blipFill>
          <a:blip r:embed="rId4"/>
          <a:stretch/>
        </p:blipFill>
        <p:spPr>
          <a:xfrm>
            <a:off x="5857875" y="7143750"/>
            <a:ext cx="952500" cy="647700"/>
          </a:xfrm>
          <a:prstGeom prst="rect">
            <a:avLst/>
          </a:prstGeom>
        </p:spPr>
      </p:pic>
      <p:sp>
        <p:nvSpPr>
          <p:cNvPr id="37" name="Rettangolo 36">
            <a:extLst>
              <a:ext uri="{FF2B5EF4-FFF2-40B4-BE49-F238E27FC236}">
                <a16:creationId xmlns:a16="http://schemas.microsoft.com/office/drawing/2014/main" id="{B23A74D9-3FC7-4056-B104-A943459B3422}"/>
              </a:ext>
            </a:extLst>
          </p:cNvPr>
          <p:cNvSpPr>
            <a:spLocks noGrp="1"/>
          </p:cNvSpPr>
          <p:nvPr/>
        </p:nvSpPr>
        <p:spPr>
          <a:xfrm>
            <a:off x="7000875" y="7086600"/>
            <a:ext cx="3524250" cy="381000"/>
          </a:xfrm>
          <a:prstGeom prst="rect">
            <a:avLst/>
          </a:prstGeom>
          <a:noFill/>
          <a:ln w="0">
            <a:noFill/>
          </a:ln>
        </p:spPr>
        <p:txBody>
          <a:bodyPr>
            <a:normAutofit fontScale="90727"/>
          </a:bodyPr>
          <a:lstStyle/>
          <a:p>
            <a:pPr>
              <a:buNone/>
              <a:defRPr sz="1088" b="1">
                <a:solidFill>
                  <a:srgbClr val="17242B"/>
                </a:solidFill>
                <a:latin typeface="Arial"/>
                <a:ea typeface="Arial"/>
                <a:cs typeface="Arial"/>
              </a:defRPr>
            </a:pPr>
            <a:r>
              <a:rPr sz="1088" b="1">
                <a:solidFill>
                  <a:srgbClr val="17242B"/>
                </a:solidFill>
                <a:latin typeface="Arial"/>
                <a:ea typeface="Arial"/>
                <a:cs typeface="Arial"/>
              </a:rPr>
              <a:t>Raccomandazioni nutrizionali in chirurgia bariatrica</a:t>
            </a:r>
          </a:p>
        </p:txBody>
      </p:sp>
      <p:sp>
        <p:nvSpPr>
          <p:cNvPr id="38" name="Rettangolo 37">
            <a:extLst>
              <a:ext uri="{FF2B5EF4-FFF2-40B4-BE49-F238E27FC236}">
                <a16:creationId xmlns:a16="http://schemas.microsoft.com/office/drawing/2014/main" id="{3039C5B1-8E02-4506-8BB5-76710536DF95}"/>
              </a:ext>
            </a:extLst>
          </p:cNvPr>
          <p:cNvSpPr>
            <a:spLocks noGrp="1"/>
          </p:cNvSpPr>
          <p:nvPr/>
        </p:nvSpPr>
        <p:spPr>
          <a:xfrm>
            <a:off x="7000875" y="7496175"/>
            <a:ext cx="3524250" cy="209550"/>
          </a:xfrm>
          <a:prstGeom prst="rect">
            <a:avLst/>
          </a:prstGeom>
          <a:noFill/>
          <a:ln w="0">
            <a:noFill/>
          </a:ln>
        </p:spPr>
        <p:txBody>
          <a:bodyPr>
            <a:normAutofit fontScale="90123" lnSpcReduction="10000"/>
          </a:bodyPr>
          <a:lstStyle/>
          <a:p>
            <a:pPr>
              <a:buNone/>
              <a:defRPr sz="938">
                <a:solidFill>
                  <a:srgbClr val="49616A"/>
                </a:solidFill>
                <a:latin typeface="Arial"/>
                <a:ea typeface="Arial"/>
                <a:cs typeface="Arial"/>
              </a:defRPr>
            </a:pPr>
            <a:r>
              <a:rPr sz="938">
                <a:solidFill>
                  <a:srgbClr val="49616A"/>
                </a:solidFill>
                <a:latin typeface="Arial"/>
                <a:ea typeface="Arial"/>
                <a:cs typeface="Arial"/>
              </a:rPr>
              <a:t>Manuale SICOB, ADI, SIO</a:t>
            </a:r>
          </a:p>
        </p:txBody>
      </p:sp>
      <p:sp>
        <p:nvSpPr>
          <p:cNvPr id="41" name="Rettangolo 40">
            <a:extLst>
              <a:ext uri="{FF2B5EF4-FFF2-40B4-BE49-F238E27FC236}">
                <a16:creationId xmlns:a16="http://schemas.microsoft.com/office/drawing/2014/main" id="{BD6ED128-B69A-4F75-B2B2-0DFF7E4BC071}"/>
              </a:ext>
            </a:extLst>
          </p:cNvPr>
          <p:cNvSpPr>
            <a:spLocks noGrp="1"/>
          </p:cNvSpPr>
          <p:nvPr/>
        </p:nvSpPr>
        <p:spPr>
          <a:xfrm>
            <a:off x="1000125" y="6076950"/>
            <a:ext cx="4476750" cy="209550"/>
          </a:xfrm>
          <a:prstGeom prst="rect">
            <a:avLst/>
          </a:prstGeom>
          <a:noFill/>
          <a:ln w="0">
            <a:noFill/>
          </a:ln>
        </p:spPr>
        <p:txBody>
          <a:bodyPr>
            <a:normAutofit fontScale="84005" lnSpcReduction="20000"/>
          </a:bodyPr>
          <a:lstStyle/>
          <a:p>
            <a:pPr>
              <a:buNone/>
              <a:defRPr sz="1013" b="1">
                <a:solidFill>
                  <a:srgbClr val="078F94"/>
                </a:solidFill>
                <a:latin typeface="Arial"/>
                <a:ea typeface="Arial"/>
                <a:cs typeface="Arial"/>
              </a:defRPr>
            </a:pPr>
            <a:r>
              <a:rPr sz="1013" b="1">
                <a:solidFill>
                  <a:srgbClr val="078F94"/>
                </a:solidFill>
                <a:latin typeface="Arial"/>
                <a:ea typeface="Arial"/>
                <a:cs typeface="Arial"/>
              </a:rPr>
              <a:t>AACE/TOS/ASMBS/OMA/ASA 2019</a:t>
            </a:r>
          </a:p>
        </p:txBody>
      </p:sp>
      <p:sp>
        <p:nvSpPr>
          <p:cNvPr id="42" name="Rettangolo 41">
            <a:extLst>
              <a:ext uri="{FF2B5EF4-FFF2-40B4-BE49-F238E27FC236}">
                <a16:creationId xmlns:a16="http://schemas.microsoft.com/office/drawing/2014/main" id="{E110D6D2-D6DA-424D-93D4-2ED64F29CF6C}"/>
              </a:ext>
            </a:extLst>
          </p:cNvPr>
          <p:cNvSpPr>
            <a:spLocks noGrp="1"/>
          </p:cNvSpPr>
          <p:nvPr/>
        </p:nvSpPr>
        <p:spPr>
          <a:xfrm>
            <a:off x="1000125" y="6315075"/>
            <a:ext cx="4476750" cy="552450"/>
          </a:xfrm>
          <a:prstGeom prst="rect">
            <a:avLst/>
          </a:prstGeom>
          <a:noFill/>
          <a:ln w="0">
            <a:noFill/>
          </a:ln>
        </p:spPr>
        <p:txBody>
          <a:bodyPr>
            <a:normAutofit/>
          </a:bodyPr>
          <a:lstStyle/>
          <a:p>
            <a:pPr>
              <a:buNone/>
              <a:defRPr sz="885" b="1">
                <a:solidFill>
                  <a:srgbClr val="17242B"/>
                </a:solidFill>
                <a:latin typeface="Arial"/>
                <a:ea typeface="Arial"/>
                <a:cs typeface="Arial"/>
              </a:defRPr>
            </a:pPr>
            <a:r>
              <a:rPr sz="885" b="1">
                <a:solidFill>
                  <a:srgbClr val="17242B"/>
                </a:solidFill>
                <a:latin typeface="Arial"/>
                <a:ea typeface="Arial"/>
                <a:cs typeface="Arial"/>
              </a:rPr>
              <a:t>Clinical Practice Guidelines for the Perioperative Nutrition, Metabolic, and Nonsurgical Support of Patients Undergoing Bariatric Procedures. 2019 Update</a:t>
            </a:r>
          </a:p>
        </p:txBody>
      </p:sp>
      <p:sp>
        <p:nvSpPr>
          <p:cNvPr id="43" name="Rettangolo 42">
            <a:extLst>
              <a:ext uri="{FF2B5EF4-FFF2-40B4-BE49-F238E27FC236}">
                <a16:creationId xmlns:a16="http://schemas.microsoft.com/office/drawing/2014/main" id="{0CBAFDF4-A849-4DA1-A0C3-57C4419B7A4C}"/>
              </a:ext>
            </a:extLst>
          </p:cNvPr>
          <p:cNvSpPr>
            <a:spLocks noGrp="1"/>
          </p:cNvSpPr>
          <p:nvPr/>
        </p:nvSpPr>
        <p:spPr>
          <a:xfrm>
            <a:off x="5953125" y="6076950"/>
            <a:ext cx="4572000" cy="209550"/>
          </a:xfrm>
          <a:prstGeom prst="rect">
            <a:avLst/>
          </a:prstGeom>
          <a:noFill/>
          <a:ln w="0">
            <a:noFill/>
          </a:ln>
        </p:spPr>
        <p:txBody>
          <a:bodyPr>
            <a:normAutofit fontScale="84005" lnSpcReduction="20000"/>
          </a:bodyPr>
          <a:lstStyle/>
          <a:p>
            <a:pPr>
              <a:buNone/>
              <a:defRPr sz="1013" b="1">
                <a:solidFill>
                  <a:srgbClr val="078F94"/>
                </a:solidFill>
                <a:latin typeface="Arial"/>
                <a:ea typeface="Arial"/>
                <a:cs typeface="Arial"/>
              </a:defRPr>
            </a:pPr>
            <a:r>
              <a:rPr sz="1013" b="1">
                <a:solidFill>
                  <a:srgbClr val="078F94"/>
                </a:solidFill>
                <a:latin typeface="Arial"/>
                <a:ea typeface="Arial"/>
                <a:cs typeface="Arial"/>
              </a:rPr>
              <a:t>SOFFCO-MM/AFERO/SFNC/M</a:t>
            </a:r>
          </a:p>
        </p:txBody>
      </p:sp>
      <p:sp>
        <p:nvSpPr>
          <p:cNvPr id="44" name="Rettangolo 43">
            <a:extLst>
              <a:ext uri="{FF2B5EF4-FFF2-40B4-BE49-F238E27FC236}">
                <a16:creationId xmlns:a16="http://schemas.microsoft.com/office/drawing/2014/main" id="{5AC85548-2739-4B8E-B74A-EA5418A368EE}"/>
              </a:ext>
            </a:extLst>
          </p:cNvPr>
          <p:cNvSpPr>
            <a:spLocks noGrp="1"/>
          </p:cNvSpPr>
          <p:nvPr/>
        </p:nvSpPr>
        <p:spPr>
          <a:xfrm>
            <a:off x="5953125" y="6315075"/>
            <a:ext cx="4572000" cy="552450"/>
          </a:xfrm>
          <a:prstGeom prst="rect">
            <a:avLst/>
          </a:prstGeom>
          <a:noFill/>
          <a:ln w="0">
            <a:noFill/>
          </a:ln>
        </p:spPr>
        <p:txBody>
          <a:bodyPr>
            <a:normAutofit/>
          </a:bodyPr>
          <a:lstStyle/>
          <a:p>
            <a:pPr>
              <a:buNone/>
              <a:defRPr sz="885" b="1">
                <a:solidFill>
                  <a:srgbClr val="17242B"/>
                </a:solidFill>
                <a:latin typeface="Arial"/>
                <a:ea typeface="Arial"/>
                <a:cs typeface="Arial"/>
              </a:defRPr>
            </a:pPr>
            <a:r>
              <a:rPr sz="885" b="1">
                <a:solidFill>
                  <a:srgbClr val="17242B"/>
                </a:solidFill>
                <a:latin typeface="Arial"/>
                <a:ea typeface="Arial"/>
                <a:cs typeface="Arial"/>
              </a:rPr>
              <a:t>Recommendations for nutritional care after bariatric surgery: recommendations for best practice and expert consensus</a:t>
            </a:r>
          </a:p>
        </p:txBody>
      </p:sp>
    </p:spTree>
    <p:extLst>
      <p:ext uri="{BB962C8B-B14F-4D97-AF65-F5344CB8AC3E}">
        <p14:creationId xmlns:p14="http://schemas.microsoft.com/office/powerpoint/2010/main" val="723565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FAFB"/>
        </a:solidFill>
        <a:effectLst/>
      </p:bgPr>
    </p:bg>
    <p:spTree>
      <p:nvGrpSpPr>
        <p:cNvPr id="1" name=""/>
        <p:cNvGrpSpPr/>
        <p:nvPr/>
      </p:nvGrpSpPr>
      <p:grpSpPr>
        <a:xfrm>
          <a:off x="0" y="0"/>
          <a:ext cx="0" cy="0"/>
          <a:chOff x="0" y="0"/>
          <a:chExt cx="0" cy="0"/>
        </a:xfrm>
      </p:grpSpPr>
      <p:sp>
        <p:nvSpPr>
          <p:cNvPr id="12" name="Rettangolo 11">
            <a:extLst>
              <a:ext uri="{FF2B5EF4-FFF2-40B4-BE49-F238E27FC236}">
                <a16:creationId xmlns:a16="http://schemas.microsoft.com/office/drawing/2014/main" id="{B9C902A9-9E9F-4D2A-98BF-14626CD685C7}"/>
              </a:ext>
            </a:extLst>
          </p:cNvPr>
          <p:cNvSpPr>
            <a:spLocks noGrp="1"/>
          </p:cNvSpPr>
          <p:nvPr/>
        </p:nvSpPr>
        <p:spPr>
          <a:xfrm>
            <a:off x="0" y="0"/>
            <a:ext cx="11430000" cy="152400"/>
          </a:xfrm>
          <a:prstGeom prst="rect">
            <a:avLst/>
          </a:prstGeom>
          <a:solidFill>
            <a:srgbClr val="00A4C2"/>
          </a:solidFill>
          <a:ln w="0">
            <a:solidFill>
              <a:srgbClr val="00A4C2"/>
            </a:solidFill>
          </a:ln>
        </p:spPr>
        <p:txBody>
          <a:bodyPr/>
          <a:lstStyle/>
          <a:p>
            <a:endParaRPr/>
          </a:p>
        </p:txBody>
      </p:sp>
      <p:sp>
        <p:nvSpPr>
          <p:cNvPr id="3" name="Rettangolo 2">
            <a:extLst>
              <a:ext uri="{FF2B5EF4-FFF2-40B4-BE49-F238E27FC236}">
                <a16:creationId xmlns:a16="http://schemas.microsoft.com/office/drawing/2014/main" id="{A15BE236-CB4E-46CC-ACA6-5BE7FF9C4D02}"/>
              </a:ext>
            </a:extLst>
          </p:cNvPr>
          <p:cNvSpPr>
            <a:spLocks noGrp="1"/>
          </p:cNvSpPr>
          <p:nvPr/>
        </p:nvSpPr>
        <p:spPr>
          <a:xfrm>
            <a:off x="723900" y="8096250"/>
            <a:ext cx="9239250" cy="19050"/>
          </a:xfrm>
          <a:prstGeom prst="rect">
            <a:avLst/>
          </a:prstGeom>
          <a:noFill/>
          <a:ln w="0">
            <a:noFill/>
          </a:ln>
        </p:spPr>
        <p:txBody>
          <a:bodyPr/>
          <a:lstStyle/>
          <a:p>
            <a:endParaRPr/>
          </a:p>
        </p:txBody>
      </p:sp>
      <p:sp>
        <p:nvSpPr>
          <p:cNvPr id="4" name="Rettangolo 3">
            <a:extLst>
              <a:ext uri="{FF2B5EF4-FFF2-40B4-BE49-F238E27FC236}">
                <a16:creationId xmlns:a16="http://schemas.microsoft.com/office/drawing/2014/main" id="{076B9FAB-4B71-4FE4-ADCD-C8303FEEE73F}"/>
              </a:ext>
            </a:extLst>
          </p:cNvPr>
          <p:cNvSpPr>
            <a:spLocks noGrp="1"/>
          </p:cNvSpPr>
          <p:nvPr/>
        </p:nvSpPr>
        <p:spPr>
          <a:xfrm>
            <a:off x="10287000" y="7905750"/>
            <a:ext cx="609600" cy="266700"/>
          </a:xfrm>
          <a:prstGeom prst="rect">
            <a:avLst/>
          </a:prstGeom>
          <a:noFill/>
          <a:ln w="0">
            <a:noFill/>
            <a:prstDash val="solid"/>
          </a:ln>
        </p:spPr>
        <p:txBody>
          <a:bodyPr anchor="ctr"/>
          <a:lstStyle/>
          <a:p>
            <a:pPr algn="r">
              <a:buNone/>
              <a:defRPr sz="1125" b="1">
                <a:solidFill>
                  <a:srgbClr val="5D6B78"/>
                </a:solidFill>
              </a:defRPr>
            </a:pPr>
            <a:endParaRPr/>
          </a:p>
        </p:txBody>
      </p:sp>
      <p:sp>
        <p:nvSpPr>
          <p:cNvPr id="5" name="Rettangolo 4">
            <a:extLst>
              <a:ext uri="{FF2B5EF4-FFF2-40B4-BE49-F238E27FC236}">
                <a16:creationId xmlns:a16="http://schemas.microsoft.com/office/drawing/2014/main" id="{A6FFBA69-857D-40BE-BB09-EAC466A0BCEC}"/>
              </a:ext>
            </a:extLst>
          </p:cNvPr>
          <p:cNvSpPr>
            <a:spLocks noGrp="1"/>
          </p:cNvSpPr>
          <p:nvPr/>
        </p:nvSpPr>
        <p:spPr>
          <a:xfrm>
            <a:off x="723900" y="781050"/>
            <a:ext cx="10096500" cy="876300"/>
          </a:xfrm>
          <a:prstGeom prst="rect">
            <a:avLst/>
          </a:prstGeom>
          <a:noFill/>
          <a:ln w="0">
            <a:noFill/>
            <a:prstDash val="solid"/>
          </a:ln>
        </p:spPr>
        <p:txBody>
          <a:bodyPr anchor="ctr">
            <a:normAutofit/>
          </a:bodyPr>
          <a:lstStyle/>
          <a:p>
            <a:pPr>
              <a:buNone/>
              <a:defRPr sz="1950" b="1">
                <a:solidFill>
                  <a:srgbClr val="00A4C2"/>
                </a:solidFill>
                <a:latin typeface="Arial"/>
                <a:ea typeface="Arial"/>
                <a:cs typeface="Arial"/>
              </a:defRPr>
            </a:pPr>
            <a:endParaRPr/>
          </a:p>
        </p:txBody>
      </p:sp>
      <p:sp>
        <p:nvSpPr>
          <p:cNvPr id="9" name="Rettangolo 8">
            <a:extLst>
              <a:ext uri="{FF2B5EF4-FFF2-40B4-BE49-F238E27FC236}">
                <a16:creationId xmlns:a16="http://schemas.microsoft.com/office/drawing/2014/main" id="{410EE608-6CBE-4EFB-82A6-6B455011DED7}"/>
              </a:ext>
            </a:extLst>
          </p:cNvPr>
          <p:cNvSpPr>
            <a:spLocks noGrp="1"/>
          </p:cNvSpPr>
          <p:nvPr/>
        </p:nvSpPr>
        <p:spPr>
          <a:xfrm>
            <a:off x="9429750" y="3019425"/>
            <a:ext cx="1143000" cy="685800"/>
          </a:xfrm>
          <a:prstGeom prst="rect">
            <a:avLst/>
          </a:prstGeom>
          <a:noFill/>
          <a:ln w="0">
            <a:noFill/>
            <a:prstDash val="solid"/>
          </a:ln>
        </p:spPr>
        <p:txBody>
          <a:bodyPr anchor="ctr"/>
          <a:lstStyle/>
          <a:p>
            <a:pPr algn="ctr">
              <a:buNone/>
              <a:defRPr sz="3300" b="1">
                <a:solidFill>
                  <a:srgbClr val="FFFFFF"/>
                </a:solidFill>
              </a:defRPr>
            </a:pPr>
            <a:endParaRPr/>
          </a:p>
        </p:txBody>
      </p:sp>
      <p:sp>
        <p:nvSpPr>
          <p:cNvPr id="10" name="Rettangolo 9">
            <a:extLst>
              <a:ext uri="{FF2B5EF4-FFF2-40B4-BE49-F238E27FC236}">
                <a16:creationId xmlns:a16="http://schemas.microsoft.com/office/drawing/2014/main" id="{CAFAD071-4A89-4241-A99A-B6B760BB866E}"/>
              </a:ext>
            </a:extLst>
          </p:cNvPr>
          <p:cNvSpPr>
            <a:spLocks noGrp="1"/>
          </p:cNvSpPr>
          <p:nvPr/>
        </p:nvSpPr>
        <p:spPr>
          <a:xfrm>
            <a:off x="9467850" y="3781425"/>
            <a:ext cx="1066800" cy="66675"/>
          </a:xfrm>
          <a:prstGeom prst="rect">
            <a:avLst/>
          </a:prstGeom>
          <a:noFill/>
          <a:ln w="0">
            <a:noFill/>
            <a:prstDash val="solid"/>
          </a:ln>
        </p:spPr>
        <p:txBody>
          <a:bodyPr anchor="ctr"/>
          <a:lstStyle/>
          <a:p>
            <a:pPr algn="ctr">
              <a:buNone/>
              <a:defRPr sz="1425" b="0">
                <a:solidFill>
                  <a:srgbClr val="FFFFFF"/>
                </a:solidFill>
              </a:defRPr>
            </a:pPr>
            <a:endParaRPr/>
          </a:p>
        </p:txBody>
      </p:sp>
      <p:sp>
        <p:nvSpPr>
          <p:cNvPr id="13" name="Rettangolo 12">
            <a:extLst>
              <a:ext uri="{FF2B5EF4-FFF2-40B4-BE49-F238E27FC236}">
                <a16:creationId xmlns:a16="http://schemas.microsoft.com/office/drawing/2014/main" id="{1C97B7A2-0393-4B01-A68E-1FB51E8DB826}"/>
              </a:ext>
            </a:extLst>
          </p:cNvPr>
          <p:cNvSpPr>
            <a:spLocks noGrp="1"/>
          </p:cNvSpPr>
          <p:nvPr/>
        </p:nvSpPr>
        <p:spPr>
          <a:xfrm>
            <a:off x="458416" y="1765970"/>
            <a:ext cx="9721080" cy="2308324"/>
          </a:xfrm>
          <a:prstGeom prst="rect">
            <a:avLst/>
          </a:prstGeom>
        </p:spPr>
        <p:txBody>
          <a:bodyPr wrap="square">
            <a:spAutoFit/>
          </a:bodyPr>
          <a:lstStyle/>
          <a:p>
            <a:endParaRPr>
              <a:solidFill>
                <a:srgbClr val="170901"/>
              </a:solidFill>
            </a:endParaRPr>
          </a:p>
        </p:txBody>
      </p:sp>
      <p:sp>
        <p:nvSpPr>
          <p:cNvPr id="14" name="CasellaDiTesto 13">
            <a:extLst>
              <a:ext uri="{FF2B5EF4-FFF2-40B4-BE49-F238E27FC236}">
                <a16:creationId xmlns:a16="http://schemas.microsoft.com/office/drawing/2014/main" id="{8B016D7B-06C4-4640-902B-05B749B62616}"/>
              </a:ext>
            </a:extLst>
          </p:cNvPr>
          <p:cNvSpPr>
            <a:spLocks noGrp="1"/>
          </p:cNvSpPr>
          <p:nvPr/>
        </p:nvSpPr>
        <p:spPr>
          <a:xfrm>
            <a:off x="590550" y="7734300"/>
            <a:ext cx="10248900" cy="731520"/>
          </a:xfrm>
          <a:prstGeom prst="rect">
            <a:avLst/>
          </a:prstGeom>
          <a:noFill/>
        </p:spPr>
        <p:txBody>
          <a:bodyPr wrap="square">
            <a:normAutofit/>
          </a:bodyPr>
          <a:lstStyle/>
          <a:p>
            <a:pPr>
              <a:buNone/>
              <a:defRPr sz="825">
                <a:solidFill>
                  <a:srgbClr val="53666D"/>
                </a:solidFill>
                <a:latin typeface="Arial"/>
                <a:ea typeface="Arial"/>
                <a:cs typeface="Arial"/>
              </a:defRPr>
            </a:pPr>
            <a:r>
              <a:rPr sz="825">
                <a:solidFill>
                  <a:srgbClr val="53666D"/>
                </a:solidFill>
                <a:latin typeface="Arial"/>
                <a:ea typeface="Arial"/>
                <a:cs typeface="Arial"/>
              </a:rPr>
              <a:t>Karimi Behnagh A, et al. Pre- and Post-surgical Prevalence of Thiamine Deficiency in Patients Undergoing Bariatric Surgery: a Systematic Review and Meta-analysis. Obes Surg. 2024</a:t>
            </a:r>
            <a:endParaRPr/>
          </a:p>
          <a:p>
            <a:endParaRPr/>
          </a:p>
        </p:txBody>
      </p:sp>
      <p:graphicFrame>
        <p:nvGraphicFramePr>
          <p:cNvPr id="45" name="Tabella 14"/>
          <p:cNvGraphicFramePr/>
          <p:nvPr>
            <p:extLst>
              <p:ext uri="{D42A27DB-BD31-4B8C-83A1-F6EECF244321}">
                <p14:modId xmlns:p14="http://schemas.microsoft.com/office/powerpoint/2010/main" val="2973402498"/>
              </p:ext>
            </p:extLst>
          </p:nvPr>
        </p:nvGraphicFramePr>
        <p:xfrm>
          <a:off x="590550" y="3333750"/>
          <a:ext cx="10248900" cy="3333750"/>
        </p:xfrm>
        <a:graphic>
          <a:graphicData uri="http://schemas.openxmlformats.org/drawingml/2006/table">
            <a:tbl>
              <a:tblPr/>
              <a:tblGrid>
                <a:gridCol w="2952750">
                  <a:extLst>
                    <a:ext uri="{9D8B030D-6E8A-4147-A177-3AD203B41FA5}">
                      <a16:colId xmlns:a16="http://schemas.microsoft.com/office/drawing/2014/main" val="20000"/>
                    </a:ext>
                  </a:extLst>
                </a:gridCol>
                <a:gridCol w="2571750">
                  <a:extLst>
                    <a:ext uri="{9D8B030D-6E8A-4147-A177-3AD203B41FA5}">
                      <a16:colId xmlns:a16="http://schemas.microsoft.com/office/drawing/2014/main" val="20001"/>
                    </a:ext>
                  </a:extLst>
                </a:gridCol>
                <a:gridCol w="1333500">
                  <a:extLst>
                    <a:ext uri="{9D8B030D-6E8A-4147-A177-3AD203B41FA5}">
                      <a16:colId xmlns:a16="http://schemas.microsoft.com/office/drawing/2014/main" val="20002"/>
                    </a:ext>
                  </a:extLst>
                </a:gridCol>
                <a:gridCol w="3390900">
                  <a:extLst>
                    <a:ext uri="{9D8B030D-6E8A-4147-A177-3AD203B41FA5}">
                      <a16:colId xmlns:a16="http://schemas.microsoft.com/office/drawing/2014/main" val="20003"/>
                    </a:ext>
                  </a:extLst>
                </a:gridCol>
              </a:tblGrid>
              <a:tr h="381000">
                <a:tc>
                  <a:txBody>
                    <a:bodyPr/>
                    <a:lstStyle/>
                    <a:p>
                      <a:r>
                        <a:rPr sz="1300" b="1">
                          <a:solidFill>
                            <a:srgbClr val="FFFFFF"/>
                          </a:solidFill>
                          <a:latin typeface="Arial"/>
                          <a:ea typeface="Arial"/>
                          <a:cs typeface="Arial"/>
                        </a:rPr>
                        <a:t>Situazione</a:t>
                      </a:r>
                    </a:p>
                  </a:txBody>
                  <a:tcPr marL="76200" marR="76200" marT="38100" marB="38100" anchor="ctr">
                    <a:lnL>
                      <a:noFill/>
                    </a:lnL>
                    <a:lnR>
                      <a:noFill/>
                    </a:lnR>
                    <a:lnT>
                      <a:noFill/>
                    </a:lnT>
                    <a:lnB>
                      <a:noFill/>
                    </a:lnB>
                    <a:solidFill>
                      <a:srgbClr val="078F94"/>
                    </a:solidFill>
                  </a:tcPr>
                </a:tc>
                <a:tc>
                  <a:txBody>
                    <a:bodyPr/>
                    <a:lstStyle/>
                    <a:p>
                      <a:pPr algn="r">
                        <a:buNone/>
                      </a:pPr>
                      <a:r>
                        <a:rPr sz="1300" b="1">
                          <a:solidFill>
                            <a:srgbClr val="FFFFFF"/>
                          </a:solidFill>
                          <a:latin typeface="Arial"/>
                          <a:ea typeface="Arial"/>
                          <a:cs typeface="Arial"/>
                        </a:rPr>
                        <a:t>Dose di vitamina B1 (tiamina)</a:t>
                      </a:r>
                    </a:p>
                  </a:txBody>
                  <a:tcPr marL="76200" marR="76200" marT="38100" marB="38100" anchor="ctr">
                    <a:lnL>
                      <a:noFill/>
                    </a:lnL>
                    <a:lnR>
                      <a:noFill/>
                    </a:lnR>
                    <a:lnT>
                      <a:noFill/>
                    </a:lnT>
                    <a:lnB>
                      <a:noFill/>
                    </a:lnB>
                    <a:solidFill>
                      <a:srgbClr val="078F94"/>
                    </a:solidFill>
                  </a:tcPr>
                </a:tc>
                <a:tc>
                  <a:txBody>
                    <a:bodyPr/>
                    <a:lstStyle/>
                    <a:p>
                      <a:r>
                        <a:rPr sz="1300" b="1">
                          <a:solidFill>
                            <a:srgbClr val="FFFFFF"/>
                          </a:solidFill>
                          <a:latin typeface="Arial"/>
                          <a:ea typeface="Arial"/>
                          <a:cs typeface="Arial"/>
                        </a:rPr>
                        <a:t>Via</a:t>
                      </a:r>
                    </a:p>
                  </a:txBody>
                  <a:tcPr marL="76200" marR="76200" marT="38100" marB="38100" anchor="ctr">
                    <a:lnL>
                      <a:noFill/>
                    </a:lnL>
                    <a:lnR>
                      <a:noFill/>
                    </a:lnR>
                    <a:lnT>
                      <a:noFill/>
                    </a:lnT>
                    <a:lnB>
                      <a:noFill/>
                    </a:lnB>
                    <a:solidFill>
                      <a:srgbClr val="078F94"/>
                    </a:solidFill>
                  </a:tcPr>
                </a:tc>
                <a:tc>
                  <a:txBody>
                    <a:bodyPr/>
                    <a:lstStyle/>
                    <a:p>
                      <a:r>
                        <a:rPr sz="1300" b="1">
                          <a:solidFill>
                            <a:srgbClr val="FFFFFF"/>
                          </a:solidFill>
                          <a:latin typeface="Arial"/>
                          <a:ea typeface="Arial"/>
                          <a:cs typeface="Arial"/>
                        </a:rPr>
                        <a:t>Nota</a:t>
                      </a:r>
                    </a:p>
                  </a:txBody>
                  <a:tcPr marL="76200" marR="76200" marT="38100" marB="38100" anchor="ctr">
                    <a:lnL>
                      <a:noFill/>
                    </a:lnL>
                    <a:lnR>
                      <a:noFill/>
                    </a:lnR>
                    <a:lnT>
                      <a:noFill/>
                    </a:lnT>
                    <a:lnB>
                      <a:noFill/>
                    </a:lnB>
                    <a:solidFill>
                      <a:srgbClr val="078F94"/>
                    </a:solidFill>
                  </a:tcPr>
                </a:tc>
                <a:extLst>
                  <a:ext uri="{0D108BD9-81ED-4DB2-BD59-A6C34878D82A}">
                    <a16:rowId xmlns:a16="http://schemas.microsoft.com/office/drawing/2014/main" val="10000"/>
                  </a:ext>
                </a:extLst>
              </a:tr>
              <a:tr h="609600">
                <a:tc>
                  <a:txBody>
                    <a:bodyPr/>
                    <a:lstStyle/>
                    <a:p>
                      <a:r>
                        <a:rPr sz="1300" b="1">
                          <a:solidFill>
                            <a:srgbClr val="17242B"/>
                          </a:solidFill>
                          <a:latin typeface="Arial"/>
                          <a:ea typeface="Arial"/>
                          <a:cs typeface="Arial"/>
                        </a:rPr>
                        <a:t>Donna gravida con pregressa chirurgia bariatrica – prevenzione</a:t>
                      </a:r>
                      <a:endParaRPr sz="1300"/>
                    </a:p>
                  </a:txBody>
                  <a:tcPr marL="76200" marR="76200" marT="38100" marB="38100" anchor="ctr">
                    <a:lnL>
                      <a:noFill/>
                    </a:lnL>
                    <a:lnR>
                      <a:noFill/>
                    </a:lnR>
                    <a:lnT>
                      <a:noFill/>
                    </a:lnT>
                    <a:lnB>
                      <a:noFill/>
                    </a:lnB>
                    <a:solidFill>
                      <a:srgbClr val="E8F6F7"/>
                    </a:solidFill>
                  </a:tcPr>
                </a:tc>
                <a:tc>
                  <a:txBody>
                    <a:bodyPr/>
                    <a:lstStyle/>
                    <a:p>
                      <a:pPr algn="r">
                        <a:buNone/>
                      </a:pPr>
                      <a:r>
                        <a:rPr sz="1300" b="1">
                          <a:solidFill>
                            <a:srgbClr val="078F94"/>
                          </a:solidFill>
                          <a:latin typeface="Arial"/>
                          <a:ea typeface="Arial"/>
                          <a:cs typeface="Arial"/>
                        </a:rPr>
                        <a:t>≥12 mg/die</a:t>
                      </a:r>
                      <a:endParaRPr sz="1300"/>
                    </a:p>
                  </a:txBody>
                  <a:tcPr marL="76200" marR="76200" marT="38100" marB="38100" anchor="ctr">
                    <a:lnL>
                      <a:noFill/>
                    </a:lnL>
                    <a:lnR>
                      <a:noFill/>
                    </a:lnR>
                    <a:lnT>
                      <a:noFill/>
                    </a:lnT>
                    <a:lnB>
                      <a:noFill/>
                    </a:lnB>
                    <a:solidFill>
                      <a:srgbClr val="E8F6F7"/>
                    </a:solidFill>
                  </a:tcPr>
                </a:tc>
                <a:tc>
                  <a:txBody>
                    <a:bodyPr/>
                    <a:lstStyle/>
                    <a:p>
                      <a:r>
                        <a:rPr sz="1300" b="1">
                          <a:solidFill>
                            <a:srgbClr val="334155"/>
                          </a:solidFill>
                          <a:latin typeface="Arial"/>
                          <a:ea typeface="Arial"/>
                          <a:cs typeface="Arial"/>
                        </a:rPr>
                        <a:t>Orale</a:t>
                      </a:r>
                      <a:endParaRPr sz="1300"/>
                    </a:p>
                  </a:txBody>
                  <a:tcPr marL="76200" marR="76200" marT="38100" marB="38100" anchor="ctr">
                    <a:lnL>
                      <a:noFill/>
                    </a:lnL>
                    <a:lnR>
                      <a:noFill/>
                    </a:lnR>
                    <a:lnT>
                      <a:noFill/>
                    </a:lnT>
                    <a:lnB>
                      <a:noFill/>
                    </a:lnB>
                    <a:solidFill>
                      <a:srgbClr val="E8F6F7"/>
                    </a:solidFill>
                  </a:tcPr>
                </a:tc>
                <a:tc>
                  <a:txBody>
                    <a:bodyPr/>
                    <a:lstStyle/>
                    <a:p>
                      <a:r>
                        <a:rPr sz="1300">
                          <a:solidFill>
                            <a:srgbClr val="17242B"/>
                          </a:solidFill>
                          <a:latin typeface="Arial"/>
                          <a:ea typeface="Arial"/>
                          <a:cs typeface="Arial"/>
                        </a:rPr>
                        <a:t>Dose minima </a:t>
                      </a:r>
                    </a:p>
                  </a:txBody>
                  <a:tcPr marL="76200" marR="76200" marT="38100" marB="38100" anchor="ctr">
                    <a:lnL>
                      <a:noFill/>
                    </a:lnL>
                    <a:lnR>
                      <a:noFill/>
                    </a:lnR>
                    <a:lnT>
                      <a:noFill/>
                    </a:lnT>
                    <a:lnB>
                      <a:noFill/>
                    </a:lnB>
                    <a:solidFill>
                      <a:srgbClr val="E8F6F7"/>
                    </a:solidFill>
                  </a:tcPr>
                </a:tc>
                <a:extLst>
                  <a:ext uri="{0D108BD9-81ED-4DB2-BD59-A6C34878D82A}">
                    <a16:rowId xmlns:a16="http://schemas.microsoft.com/office/drawing/2014/main" val="10001"/>
                  </a:ext>
                </a:extLst>
              </a:tr>
              <a:tr h="514350">
                <a:tc>
                  <a:txBody>
                    <a:bodyPr/>
                    <a:lstStyle/>
                    <a:p>
                      <a:r>
                        <a:rPr sz="1300" b="1">
                          <a:solidFill>
                            <a:srgbClr val="17242B"/>
                          </a:solidFill>
                          <a:latin typeface="Arial"/>
                          <a:ea typeface="Arial"/>
                          <a:cs typeface="Arial"/>
                        </a:rPr>
                        <a:t>Prevenzione – preferibile</a:t>
                      </a:r>
                      <a:endParaRPr sz="1300"/>
                    </a:p>
                  </a:txBody>
                  <a:tcPr marL="76200" marR="76200" marT="38100" marB="38100" anchor="ctr">
                    <a:lnL>
                      <a:noFill/>
                    </a:lnL>
                    <a:lnR>
                      <a:noFill/>
                    </a:lnR>
                    <a:lnT>
                      <a:noFill/>
                    </a:lnT>
                    <a:lnB>
                      <a:noFill/>
                    </a:lnB>
                    <a:solidFill>
                      <a:srgbClr val="E8F6F7"/>
                    </a:solidFill>
                  </a:tcPr>
                </a:tc>
                <a:tc>
                  <a:txBody>
                    <a:bodyPr/>
                    <a:lstStyle/>
                    <a:p>
                      <a:pPr algn="r">
                        <a:buNone/>
                      </a:pPr>
                      <a:r>
                        <a:rPr sz="1300" b="1">
                          <a:solidFill>
                            <a:srgbClr val="078F94"/>
                          </a:solidFill>
                          <a:latin typeface="Arial"/>
                          <a:ea typeface="Arial"/>
                          <a:cs typeface="Arial"/>
                        </a:rPr>
                        <a:t>50–100 mg/die</a:t>
                      </a:r>
                      <a:endParaRPr sz="1300"/>
                    </a:p>
                  </a:txBody>
                  <a:tcPr marL="76200" marR="76200" marT="38100" marB="38100" anchor="ctr">
                    <a:lnL>
                      <a:noFill/>
                    </a:lnL>
                    <a:lnR>
                      <a:noFill/>
                    </a:lnR>
                    <a:lnT>
                      <a:noFill/>
                    </a:lnT>
                    <a:lnB>
                      <a:noFill/>
                    </a:lnB>
                    <a:solidFill>
                      <a:srgbClr val="E8F6F7"/>
                    </a:solidFill>
                  </a:tcPr>
                </a:tc>
                <a:tc>
                  <a:txBody>
                    <a:bodyPr/>
                    <a:lstStyle/>
                    <a:p>
                      <a:r>
                        <a:rPr sz="1300" b="1">
                          <a:solidFill>
                            <a:srgbClr val="334155"/>
                          </a:solidFill>
                          <a:latin typeface="Arial"/>
                          <a:ea typeface="Arial"/>
                          <a:cs typeface="Arial"/>
                        </a:rPr>
                        <a:t>Orale</a:t>
                      </a:r>
                    </a:p>
                  </a:txBody>
                  <a:tcPr marL="76200" marR="76200" marT="38100" marB="38100" anchor="ctr">
                    <a:lnL>
                      <a:noFill/>
                    </a:lnL>
                    <a:lnR>
                      <a:noFill/>
                    </a:lnR>
                    <a:lnT>
                      <a:noFill/>
                    </a:lnT>
                    <a:lnB>
                      <a:noFill/>
                    </a:lnB>
                    <a:solidFill>
                      <a:srgbClr val="E8F6F7"/>
                    </a:solidFill>
                  </a:tcPr>
                </a:tc>
                <a:tc>
                  <a:txBody>
                    <a:bodyPr/>
                    <a:lstStyle/>
                    <a:p>
                      <a:r>
                        <a:rPr sz="1300">
                          <a:solidFill>
                            <a:srgbClr val="17242B"/>
                          </a:solidFill>
                          <a:latin typeface="Arial"/>
                          <a:ea typeface="Arial"/>
                          <a:cs typeface="Arial"/>
                        </a:rPr>
                        <a:t>Preferibilmente tramite complesso B o multivitaminico ad alta potenza</a:t>
                      </a:r>
                    </a:p>
                  </a:txBody>
                  <a:tcPr marL="76200" marR="76200" marT="38100" marB="38100" anchor="ctr">
                    <a:lnL>
                      <a:noFill/>
                    </a:lnL>
                    <a:lnR>
                      <a:noFill/>
                    </a:lnR>
                    <a:lnT>
                      <a:noFill/>
                    </a:lnT>
                    <a:lnB>
                      <a:noFill/>
                    </a:lnB>
                    <a:solidFill>
                      <a:srgbClr val="E8F6F7"/>
                    </a:solidFill>
                  </a:tcPr>
                </a:tc>
                <a:extLst>
                  <a:ext uri="{0D108BD9-81ED-4DB2-BD59-A6C34878D82A}">
                    <a16:rowId xmlns:a16="http://schemas.microsoft.com/office/drawing/2014/main" val="10002"/>
                  </a:ext>
                </a:extLst>
              </a:tr>
              <a:tr h="514350">
                <a:tc>
                  <a:txBody>
                    <a:bodyPr/>
                    <a:lstStyle/>
                    <a:p>
                      <a:r>
                        <a:rPr sz="1300" b="1">
                          <a:solidFill>
                            <a:srgbClr val="17242B"/>
                          </a:solidFill>
                          <a:latin typeface="Arial"/>
                          <a:ea typeface="Arial"/>
                          <a:cs typeface="Arial"/>
                        </a:rPr>
                        <a:t>Carenza di B1 accertata</a:t>
                      </a:r>
                      <a:endParaRPr sz="1300"/>
                    </a:p>
                  </a:txBody>
                  <a:tcPr marL="76200" marR="76200" marT="38100" marB="38100" anchor="ctr">
                    <a:lnL>
                      <a:noFill/>
                    </a:lnL>
                    <a:lnR>
                      <a:noFill/>
                    </a:lnR>
                    <a:lnT>
                      <a:noFill/>
                    </a:lnT>
                    <a:lnB>
                      <a:noFill/>
                    </a:lnB>
                    <a:solidFill>
                      <a:srgbClr val="FFFFFF"/>
                    </a:solidFill>
                  </a:tcPr>
                </a:tc>
                <a:tc>
                  <a:txBody>
                    <a:bodyPr/>
                    <a:lstStyle/>
                    <a:p>
                      <a:pPr algn="r">
                        <a:buNone/>
                      </a:pPr>
                      <a:r>
                        <a:rPr sz="1300" b="1">
                          <a:solidFill>
                            <a:srgbClr val="078F94"/>
                          </a:solidFill>
                          <a:latin typeface="Arial"/>
                          <a:ea typeface="Arial"/>
                          <a:cs typeface="Arial"/>
                        </a:rPr>
                        <a:t>100 mg 2–3 volte/die</a:t>
                      </a:r>
                      <a:endParaRPr sz="1300"/>
                    </a:p>
                  </a:txBody>
                  <a:tcPr marL="76200" marR="76200" marT="38100" marB="38100" anchor="ctr">
                    <a:lnL>
                      <a:noFill/>
                    </a:lnL>
                    <a:lnR>
                      <a:noFill/>
                    </a:lnR>
                    <a:lnT>
                      <a:noFill/>
                    </a:lnT>
                    <a:lnB>
                      <a:noFill/>
                    </a:lnB>
                    <a:solidFill>
                      <a:srgbClr val="FFFFFF"/>
                    </a:solidFill>
                  </a:tcPr>
                </a:tc>
                <a:tc>
                  <a:txBody>
                    <a:bodyPr/>
                    <a:lstStyle/>
                    <a:p>
                      <a:r>
                        <a:rPr sz="1300" b="1">
                          <a:solidFill>
                            <a:srgbClr val="334155"/>
                          </a:solidFill>
                          <a:latin typeface="Arial"/>
                          <a:ea typeface="Arial"/>
                          <a:cs typeface="Arial"/>
                        </a:rPr>
                        <a:t>Orale</a:t>
                      </a:r>
                    </a:p>
                  </a:txBody>
                  <a:tcPr marL="76200" marR="76200" marT="38100" marB="38100" anchor="ctr">
                    <a:lnL>
                      <a:noFill/>
                    </a:lnL>
                    <a:lnR>
                      <a:noFill/>
                    </a:lnR>
                    <a:lnT>
                      <a:noFill/>
                    </a:lnT>
                    <a:lnB>
                      <a:noFill/>
                    </a:lnB>
                    <a:solidFill>
                      <a:srgbClr val="FFFFFF"/>
                    </a:solidFill>
                  </a:tcPr>
                </a:tc>
                <a:tc>
                  <a:txBody>
                    <a:bodyPr/>
                    <a:lstStyle/>
                    <a:p>
                      <a:r>
                        <a:rPr sz="1300">
                          <a:solidFill>
                            <a:srgbClr val="17242B"/>
                          </a:solidFill>
                          <a:latin typeface="Arial"/>
                          <a:ea typeface="Arial"/>
                          <a:cs typeface="Arial"/>
                        </a:rPr>
                        <a:t>È una dose terapeutica, non di semplice prevenzione</a:t>
                      </a:r>
                    </a:p>
                  </a:txBody>
                  <a:tcPr marL="76200" marR="76200" marT="38100" marB="38100" anchor="ctr">
                    <a:lnL>
                      <a:noFill/>
                    </a:lnL>
                    <a:lnR>
                      <a:noFill/>
                    </a:lnR>
                    <a:lnT>
                      <a:noFill/>
                    </a:lnT>
                    <a:lnB>
                      <a:noFill/>
                    </a:lnB>
                    <a:solidFill>
                      <a:srgbClr val="FFFFFF"/>
                    </a:solidFill>
                  </a:tcPr>
                </a:tc>
                <a:extLst>
                  <a:ext uri="{0D108BD9-81ED-4DB2-BD59-A6C34878D82A}">
                    <a16:rowId xmlns:a16="http://schemas.microsoft.com/office/drawing/2014/main" val="10003"/>
                  </a:ext>
                </a:extLst>
              </a:tr>
              <a:tr h="657225">
                <a:tc>
                  <a:txBody>
                    <a:bodyPr/>
                    <a:lstStyle/>
                    <a:p>
                      <a:r>
                        <a:rPr sz="1300" b="1">
                          <a:solidFill>
                            <a:srgbClr val="17242B"/>
                          </a:solidFill>
                          <a:latin typeface="Arial"/>
                          <a:ea typeface="Arial"/>
                          <a:cs typeface="Arial"/>
                        </a:rPr>
                        <a:t>Carenza accertata, trattamento EV</a:t>
                      </a:r>
                      <a:endParaRPr sz="1300"/>
                    </a:p>
                  </a:txBody>
                  <a:tcPr marL="76200" marR="76200" marT="38100" marB="38100" anchor="ctr">
                    <a:lnL>
                      <a:noFill/>
                    </a:lnL>
                    <a:lnR>
                      <a:noFill/>
                    </a:lnR>
                    <a:lnT>
                      <a:noFill/>
                    </a:lnT>
                    <a:lnB>
                      <a:noFill/>
                    </a:lnB>
                    <a:solidFill>
                      <a:srgbClr val="FFF0F1"/>
                    </a:solidFill>
                  </a:tcPr>
                </a:tc>
                <a:tc>
                  <a:txBody>
                    <a:bodyPr/>
                    <a:lstStyle/>
                    <a:p>
                      <a:pPr algn="r">
                        <a:buNone/>
                      </a:pPr>
                      <a:r>
                        <a:rPr sz="1300" b="1" dirty="0">
                          <a:solidFill>
                            <a:srgbClr val="078F94"/>
                          </a:solidFill>
                          <a:latin typeface="Arial"/>
                          <a:ea typeface="Arial"/>
                          <a:cs typeface="Arial"/>
                        </a:rPr>
                        <a:t>200 mg 3 volte/die </a:t>
                      </a:r>
                      <a:r>
                        <a:rPr sz="1300" b="1" dirty="0" err="1">
                          <a:solidFill>
                            <a:srgbClr val="078F94"/>
                          </a:solidFill>
                          <a:latin typeface="Arial"/>
                          <a:ea typeface="Arial"/>
                          <a:cs typeface="Arial"/>
                        </a:rPr>
                        <a:t>oppure</a:t>
                      </a:r>
                      <a:r>
                        <a:rPr sz="1300" b="1" dirty="0">
                          <a:solidFill>
                            <a:srgbClr val="078F94"/>
                          </a:solidFill>
                          <a:latin typeface="Arial"/>
                          <a:ea typeface="Arial"/>
                          <a:cs typeface="Arial"/>
                        </a:rPr>
                        <a:t> </a:t>
                      </a:r>
                      <a:endParaRPr lang="it-IT" sz="1300" b="1" dirty="0">
                        <a:solidFill>
                          <a:srgbClr val="078F94"/>
                        </a:solidFill>
                        <a:latin typeface="Arial"/>
                        <a:ea typeface="Arial"/>
                        <a:cs typeface="Arial"/>
                      </a:endParaRPr>
                    </a:p>
                    <a:p>
                      <a:pPr algn="r">
                        <a:buNone/>
                      </a:pPr>
                      <a:r>
                        <a:rPr sz="1300" b="1" dirty="0">
                          <a:solidFill>
                            <a:srgbClr val="078F94"/>
                          </a:solidFill>
                          <a:latin typeface="Arial"/>
                          <a:ea typeface="Arial"/>
                          <a:cs typeface="Arial"/>
                        </a:rPr>
                        <a:t>500 mg 1–2 volte/die</a:t>
                      </a:r>
                      <a:endParaRPr sz="1300" dirty="0"/>
                    </a:p>
                  </a:txBody>
                  <a:tcPr marL="76200" marR="76200" marT="38100" marB="38100" anchor="ctr">
                    <a:lnL>
                      <a:noFill/>
                    </a:lnL>
                    <a:lnR>
                      <a:noFill/>
                    </a:lnR>
                    <a:lnT>
                      <a:noFill/>
                    </a:lnT>
                    <a:lnB>
                      <a:noFill/>
                    </a:lnB>
                    <a:solidFill>
                      <a:srgbClr val="FFF0F1"/>
                    </a:solidFill>
                  </a:tcPr>
                </a:tc>
                <a:tc>
                  <a:txBody>
                    <a:bodyPr/>
                    <a:lstStyle/>
                    <a:p>
                      <a:r>
                        <a:rPr sz="1300" b="1">
                          <a:solidFill>
                            <a:srgbClr val="334155"/>
                          </a:solidFill>
                          <a:latin typeface="Arial"/>
                          <a:ea typeface="Arial"/>
                          <a:cs typeface="Arial"/>
                        </a:rPr>
                        <a:t>EV</a:t>
                      </a:r>
                    </a:p>
                  </a:txBody>
                  <a:tcPr marL="76200" marR="76200" marT="38100" marB="38100" anchor="ctr">
                    <a:lnL>
                      <a:noFill/>
                    </a:lnL>
                    <a:lnR>
                      <a:noFill/>
                    </a:lnR>
                    <a:lnT>
                      <a:noFill/>
                    </a:lnT>
                    <a:lnB>
                      <a:noFill/>
                    </a:lnB>
                    <a:solidFill>
                      <a:srgbClr val="FFF0F1"/>
                    </a:solidFill>
                  </a:tcPr>
                </a:tc>
                <a:tc>
                  <a:txBody>
                    <a:bodyPr/>
                    <a:lstStyle/>
                    <a:p>
                      <a:r>
                        <a:rPr sz="1300">
                          <a:solidFill>
                            <a:srgbClr val="17242B"/>
                          </a:solidFill>
                          <a:latin typeface="Arial"/>
                          <a:ea typeface="Arial"/>
                          <a:cs typeface="Arial"/>
                        </a:rPr>
                        <a:t>poi 250 mg/die per 3–5 giorni e quindi 100 mg/die per os</a:t>
                      </a:r>
                    </a:p>
                  </a:txBody>
                  <a:tcPr marL="76200" marR="76200" marT="38100" marB="38100" anchor="ctr">
                    <a:lnL>
                      <a:noFill/>
                    </a:lnL>
                    <a:lnR>
                      <a:noFill/>
                    </a:lnR>
                    <a:lnT>
                      <a:noFill/>
                    </a:lnT>
                    <a:lnB>
                      <a:noFill/>
                    </a:lnB>
                    <a:solidFill>
                      <a:srgbClr val="FFF0F1"/>
                    </a:solidFill>
                  </a:tcPr>
                </a:tc>
                <a:extLst>
                  <a:ext uri="{0D108BD9-81ED-4DB2-BD59-A6C34878D82A}">
                    <a16:rowId xmlns:a16="http://schemas.microsoft.com/office/drawing/2014/main" val="10004"/>
                  </a:ext>
                </a:extLst>
              </a:tr>
              <a:tr h="657225">
                <a:tc>
                  <a:txBody>
                    <a:bodyPr/>
                    <a:lstStyle/>
                    <a:p>
                      <a:r>
                        <a:rPr sz="1300" b="1">
                          <a:solidFill>
                            <a:srgbClr val="17242B"/>
                          </a:solidFill>
                          <a:latin typeface="Arial"/>
                          <a:ea typeface="Arial"/>
                          <a:cs typeface="Arial"/>
                        </a:rPr>
                        <a:t>Carenza accertata, trattamento IM</a:t>
                      </a:r>
                      <a:endParaRPr sz="1300"/>
                    </a:p>
                  </a:txBody>
                  <a:tcPr marL="76200" marR="76200" marT="38100" marB="38100" anchor="ctr">
                    <a:lnL>
                      <a:noFill/>
                    </a:lnL>
                    <a:lnR>
                      <a:noFill/>
                    </a:lnR>
                    <a:lnT>
                      <a:noFill/>
                    </a:lnT>
                    <a:lnB>
                      <a:noFill/>
                    </a:lnB>
                    <a:solidFill>
                      <a:srgbClr val="FFF8EA"/>
                    </a:solidFill>
                  </a:tcPr>
                </a:tc>
                <a:tc>
                  <a:txBody>
                    <a:bodyPr/>
                    <a:lstStyle/>
                    <a:p>
                      <a:pPr algn="r">
                        <a:buNone/>
                      </a:pPr>
                      <a:r>
                        <a:rPr sz="1300" b="1" dirty="0">
                          <a:solidFill>
                            <a:srgbClr val="078F94"/>
                          </a:solidFill>
                          <a:latin typeface="Arial"/>
                          <a:ea typeface="Arial"/>
                          <a:cs typeface="Arial"/>
                        </a:rPr>
                        <a:t>250 mg/die per 3–5 </a:t>
                      </a:r>
                      <a:r>
                        <a:rPr sz="1300" b="1" dirty="0" err="1">
                          <a:solidFill>
                            <a:srgbClr val="078F94"/>
                          </a:solidFill>
                          <a:latin typeface="Arial"/>
                          <a:ea typeface="Arial"/>
                          <a:cs typeface="Arial"/>
                        </a:rPr>
                        <a:t>giorni</a:t>
                      </a:r>
                      <a:r>
                        <a:rPr sz="1300" b="1" dirty="0">
                          <a:solidFill>
                            <a:srgbClr val="078F94"/>
                          </a:solidFill>
                          <a:latin typeface="Arial"/>
                          <a:ea typeface="Arial"/>
                          <a:cs typeface="Arial"/>
                        </a:rPr>
                        <a:t> </a:t>
                      </a:r>
                      <a:endParaRPr lang="it-IT" sz="1300" b="1" dirty="0">
                        <a:solidFill>
                          <a:srgbClr val="078F94"/>
                        </a:solidFill>
                        <a:latin typeface="Arial"/>
                        <a:ea typeface="Arial"/>
                        <a:cs typeface="Arial"/>
                      </a:endParaRPr>
                    </a:p>
                    <a:p>
                      <a:pPr algn="r">
                        <a:buNone/>
                      </a:pPr>
                      <a:r>
                        <a:rPr lang="it-IT" sz="1300" b="1" dirty="0">
                          <a:solidFill>
                            <a:srgbClr val="078F94"/>
                          </a:solidFill>
                          <a:latin typeface="Arial"/>
                          <a:ea typeface="Arial"/>
                          <a:cs typeface="Arial"/>
                        </a:rPr>
                        <a:t>poi</a:t>
                      </a:r>
                      <a:r>
                        <a:rPr sz="1300" b="1" dirty="0">
                          <a:solidFill>
                            <a:srgbClr val="078F94"/>
                          </a:solidFill>
                          <a:latin typeface="Arial"/>
                          <a:ea typeface="Arial"/>
                          <a:cs typeface="Arial"/>
                        </a:rPr>
                        <a:t> 100–250 mg/mese</a:t>
                      </a:r>
                    </a:p>
                  </a:txBody>
                  <a:tcPr marL="76200" marR="76200" marT="38100" marB="38100" anchor="ctr">
                    <a:lnL>
                      <a:noFill/>
                    </a:lnL>
                    <a:lnR>
                      <a:noFill/>
                    </a:lnR>
                    <a:lnT>
                      <a:noFill/>
                    </a:lnT>
                    <a:lnB>
                      <a:noFill/>
                    </a:lnB>
                    <a:solidFill>
                      <a:srgbClr val="FFF8EA"/>
                    </a:solidFill>
                  </a:tcPr>
                </a:tc>
                <a:tc>
                  <a:txBody>
                    <a:bodyPr/>
                    <a:lstStyle/>
                    <a:p>
                      <a:r>
                        <a:rPr sz="1300" b="1">
                          <a:solidFill>
                            <a:srgbClr val="334155"/>
                          </a:solidFill>
                          <a:latin typeface="Arial"/>
                          <a:ea typeface="Arial"/>
                          <a:cs typeface="Arial"/>
                        </a:rPr>
                        <a:t>IM</a:t>
                      </a:r>
                    </a:p>
                  </a:txBody>
                  <a:tcPr marL="76200" marR="76200" marT="38100" marB="38100" anchor="ctr">
                    <a:lnL>
                      <a:noFill/>
                    </a:lnL>
                    <a:lnR>
                      <a:noFill/>
                    </a:lnR>
                    <a:lnT>
                      <a:noFill/>
                    </a:lnT>
                    <a:lnB>
                      <a:noFill/>
                    </a:lnB>
                    <a:solidFill>
                      <a:srgbClr val="FFF8EA"/>
                    </a:solidFill>
                  </a:tcPr>
                </a:tc>
                <a:tc>
                  <a:txBody>
                    <a:bodyPr/>
                    <a:lstStyle/>
                    <a:p>
                      <a:r>
                        <a:rPr sz="1300" dirty="0">
                          <a:solidFill>
                            <a:srgbClr val="17242B"/>
                          </a:solidFill>
                          <a:latin typeface="Arial"/>
                          <a:ea typeface="Arial"/>
                          <a:cs typeface="Arial"/>
                        </a:rPr>
                        <a:t>Da </a:t>
                      </a:r>
                      <a:r>
                        <a:rPr sz="1300" dirty="0" err="1">
                          <a:solidFill>
                            <a:srgbClr val="17242B"/>
                          </a:solidFill>
                          <a:latin typeface="Arial"/>
                          <a:ea typeface="Arial"/>
                          <a:cs typeface="Arial"/>
                        </a:rPr>
                        <a:t>utilizzare</a:t>
                      </a:r>
                      <a:r>
                        <a:rPr sz="1300" dirty="0">
                          <a:solidFill>
                            <a:srgbClr val="17242B"/>
                          </a:solidFill>
                          <a:latin typeface="Arial"/>
                          <a:ea typeface="Arial"/>
                          <a:cs typeface="Arial"/>
                        </a:rPr>
                        <a:t> secondo </a:t>
                      </a:r>
                      <a:r>
                        <a:rPr sz="1300" dirty="0" err="1">
                          <a:solidFill>
                            <a:srgbClr val="17242B"/>
                          </a:solidFill>
                          <a:latin typeface="Arial"/>
                          <a:ea typeface="Arial"/>
                          <a:cs typeface="Arial"/>
                        </a:rPr>
                        <a:t>quadro</a:t>
                      </a:r>
                      <a:r>
                        <a:rPr sz="1300" dirty="0">
                          <a:solidFill>
                            <a:srgbClr val="17242B"/>
                          </a:solidFill>
                          <a:latin typeface="Arial"/>
                          <a:ea typeface="Arial"/>
                          <a:cs typeface="Arial"/>
                        </a:rPr>
                        <a:t> </a:t>
                      </a:r>
                      <a:r>
                        <a:rPr sz="1300" dirty="0" err="1">
                          <a:solidFill>
                            <a:srgbClr val="17242B"/>
                          </a:solidFill>
                          <a:latin typeface="Arial"/>
                          <a:ea typeface="Arial"/>
                          <a:cs typeface="Arial"/>
                        </a:rPr>
                        <a:t>clinico</a:t>
                      </a:r>
                      <a:endParaRPr sz="1300" dirty="0"/>
                    </a:p>
                  </a:txBody>
                  <a:tcPr marL="76200" marR="76200" marT="38100" marB="38100" anchor="ctr">
                    <a:lnL>
                      <a:noFill/>
                    </a:lnL>
                    <a:lnR>
                      <a:noFill/>
                    </a:lnR>
                    <a:lnT>
                      <a:noFill/>
                    </a:lnT>
                    <a:lnB>
                      <a:noFill/>
                    </a:lnB>
                    <a:solidFill>
                      <a:srgbClr val="FFF8EA"/>
                    </a:solidFill>
                  </a:tcPr>
                </a:tc>
                <a:extLst>
                  <a:ext uri="{0D108BD9-81ED-4DB2-BD59-A6C34878D82A}">
                    <a16:rowId xmlns:a16="http://schemas.microsoft.com/office/drawing/2014/main" val="10005"/>
                  </a:ext>
                </a:extLst>
              </a:tr>
            </a:tbl>
          </a:graphicData>
        </a:graphic>
      </p:graphicFrame>
      <p:pic>
        <p:nvPicPr>
          <p:cNvPr id="46" name="Picture 2"/>
          <p:cNvPicPr>
            <a:picLocks noChangeAspect="1"/>
          </p:cNvPicPr>
          <p:nvPr/>
        </p:nvPicPr>
        <p:blipFill>
          <a:blip r:embed="rId3"/>
          <a:srcRect/>
          <a:stretch>
            <a:fillRect/>
          </a:stretch>
        </p:blipFill>
        <p:spPr>
          <a:xfrm>
            <a:off x="10858500" y="8001000"/>
            <a:ext cx="19050" cy="19050"/>
          </a:xfrm>
          <a:prstGeom prst="rect">
            <a:avLst/>
          </a:prstGeom>
        </p:spPr>
      </p:pic>
      <p:sp>
        <p:nvSpPr>
          <p:cNvPr id="17" name="Rettangolo con angoli arrotondati 16">
            <a:extLst>
              <a:ext uri="{FF2B5EF4-FFF2-40B4-BE49-F238E27FC236}">
                <a16:creationId xmlns:a16="http://schemas.microsoft.com/office/drawing/2014/main" id="{D2032907-129A-4A63-AFAB-A5A2E0026813}"/>
              </a:ext>
            </a:extLst>
          </p:cNvPr>
          <p:cNvSpPr>
            <a:spLocks noGrp="1"/>
          </p:cNvSpPr>
          <p:nvPr/>
        </p:nvSpPr>
        <p:spPr>
          <a:xfrm>
            <a:off x="361950" y="361950"/>
            <a:ext cx="10706100" cy="1104900"/>
          </a:xfrm>
          <a:prstGeom prst="roundRect">
            <a:avLst>
              <a:gd name="adj" fmla="val 6897"/>
            </a:avLst>
          </a:prstGeom>
          <a:solidFill>
            <a:srgbClr val="078F94"/>
          </a:solidFill>
          <a:ln w="0">
            <a:solidFill>
              <a:srgbClr val="078F94"/>
            </a:solidFill>
          </a:ln>
        </p:spPr>
        <p:txBody>
          <a:bodyPr/>
          <a:lstStyle/>
          <a:p>
            <a:endParaRPr lang="it-IT"/>
          </a:p>
        </p:txBody>
      </p:sp>
      <p:sp>
        <p:nvSpPr>
          <p:cNvPr id="18" name="Rettangolo 17">
            <a:extLst>
              <a:ext uri="{FF2B5EF4-FFF2-40B4-BE49-F238E27FC236}">
                <a16:creationId xmlns:a16="http://schemas.microsoft.com/office/drawing/2014/main" id="{A1F550D0-7C27-4D4D-B14A-871A5DBBE506}"/>
              </a:ext>
            </a:extLst>
          </p:cNvPr>
          <p:cNvSpPr>
            <a:spLocks noGrp="1"/>
          </p:cNvSpPr>
          <p:nvPr/>
        </p:nvSpPr>
        <p:spPr>
          <a:xfrm>
            <a:off x="361950" y="361950"/>
            <a:ext cx="133350" cy="1104900"/>
          </a:xfrm>
          <a:prstGeom prst="rect">
            <a:avLst/>
          </a:prstGeom>
          <a:solidFill>
            <a:srgbClr val="F05258"/>
          </a:solidFill>
          <a:ln w="0">
            <a:solidFill>
              <a:srgbClr val="F05258"/>
            </a:solidFill>
          </a:ln>
        </p:spPr>
        <p:txBody>
          <a:bodyPr/>
          <a:lstStyle/>
          <a:p>
            <a:endParaRPr lang="it-IT"/>
          </a:p>
        </p:txBody>
      </p:sp>
      <p:sp>
        <p:nvSpPr>
          <p:cNvPr id="19" name="Rettangolo 18">
            <a:extLst>
              <a:ext uri="{FF2B5EF4-FFF2-40B4-BE49-F238E27FC236}">
                <a16:creationId xmlns:a16="http://schemas.microsoft.com/office/drawing/2014/main" id="{D402C106-8FBD-436A-971F-C6FA67953E21}"/>
              </a:ext>
            </a:extLst>
          </p:cNvPr>
          <p:cNvSpPr>
            <a:spLocks noGrp="1"/>
          </p:cNvSpPr>
          <p:nvPr/>
        </p:nvSpPr>
        <p:spPr>
          <a:xfrm>
            <a:off x="742950" y="581025"/>
            <a:ext cx="9715500" cy="685800"/>
          </a:xfrm>
          <a:prstGeom prst="rect">
            <a:avLst/>
          </a:prstGeom>
          <a:noFill/>
          <a:ln w="0">
            <a:noFill/>
          </a:ln>
        </p:spPr>
        <p:txBody>
          <a:bodyPr>
            <a:normAutofit/>
          </a:bodyPr>
          <a:lstStyle/>
          <a:p>
            <a:pPr>
              <a:buNone/>
              <a:defRPr sz="2250" b="1">
                <a:solidFill>
                  <a:srgbClr val="FFFFFF"/>
                </a:solidFill>
                <a:latin typeface="Arial"/>
                <a:ea typeface="Arial"/>
                <a:cs typeface="Arial"/>
              </a:defRPr>
            </a:pPr>
            <a:r>
              <a:rPr sz="2250" b="1">
                <a:solidFill>
                  <a:srgbClr val="FFFFFF"/>
                </a:solidFill>
                <a:latin typeface="Arial"/>
                <a:ea typeface="Arial"/>
                <a:cs typeface="Arial"/>
              </a:rPr>
              <a:t>GRAVIDANZA E CHIRURGIA BARIATRICA</a:t>
            </a:r>
          </a:p>
        </p:txBody>
      </p:sp>
      <p:sp>
        <p:nvSpPr>
          <p:cNvPr id="22" name="Rettangolo 21">
            <a:extLst>
              <a:ext uri="{FF2B5EF4-FFF2-40B4-BE49-F238E27FC236}">
                <a16:creationId xmlns:a16="http://schemas.microsoft.com/office/drawing/2014/main" id="{6E2C83F6-6B2B-4E7F-9319-40E30564839A}"/>
              </a:ext>
            </a:extLst>
          </p:cNvPr>
          <p:cNvSpPr>
            <a:spLocks noGrp="1"/>
          </p:cNvSpPr>
          <p:nvPr/>
        </p:nvSpPr>
        <p:spPr>
          <a:xfrm>
            <a:off x="590550" y="1600200"/>
            <a:ext cx="10248900" cy="304800"/>
          </a:xfrm>
          <a:prstGeom prst="rect">
            <a:avLst/>
          </a:prstGeom>
          <a:noFill/>
          <a:ln w="0">
            <a:noFill/>
          </a:ln>
        </p:spPr>
        <p:txBody>
          <a:bodyPr>
            <a:normAutofit/>
          </a:bodyPr>
          <a:lstStyle/>
          <a:p>
            <a:pPr>
              <a:buNone/>
              <a:defRPr sz="1350">
                <a:solidFill>
                  <a:srgbClr val="425B64"/>
                </a:solidFill>
                <a:latin typeface="Arial"/>
                <a:ea typeface="Arial"/>
                <a:cs typeface="Arial"/>
              </a:defRPr>
            </a:pPr>
            <a:r>
              <a:rPr sz="1350">
                <a:solidFill>
                  <a:srgbClr val="425B64"/>
                </a:solidFill>
                <a:latin typeface="Arial"/>
                <a:ea typeface="Arial"/>
                <a:cs typeface="Arial"/>
              </a:rPr>
              <a:t>Prevenzione e trattamento della carenza di tiamina in gravidanza</a:t>
            </a:r>
          </a:p>
        </p:txBody>
      </p:sp>
      <p:sp>
        <p:nvSpPr>
          <p:cNvPr id="23" name="Rettangolo con angoli arrotondati 22">
            <a:extLst>
              <a:ext uri="{FF2B5EF4-FFF2-40B4-BE49-F238E27FC236}">
                <a16:creationId xmlns:a16="http://schemas.microsoft.com/office/drawing/2014/main" id="{FBF043C6-5B9B-4D13-B622-CC634C22EE83}"/>
              </a:ext>
            </a:extLst>
          </p:cNvPr>
          <p:cNvSpPr>
            <a:spLocks noGrp="1"/>
          </p:cNvSpPr>
          <p:nvPr/>
        </p:nvSpPr>
        <p:spPr>
          <a:xfrm>
            <a:off x="590550" y="2019300"/>
            <a:ext cx="10248900" cy="1123950"/>
          </a:xfrm>
          <a:prstGeom prst="roundRect">
            <a:avLst>
              <a:gd name="adj" fmla="val 6780"/>
            </a:avLst>
          </a:prstGeom>
          <a:solidFill>
            <a:srgbClr val="E8F6F7"/>
          </a:solidFill>
          <a:ln w="9525">
            <a:solidFill>
              <a:srgbClr val="B7D5D9"/>
            </a:solidFill>
          </a:ln>
        </p:spPr>
        <p:txBody>
          <a:bodyPr/>
          <a:lstStyle/>
          <a:p>
            <a:endParaRPr/>
          </a:p>
        </p:txBody>
      </p:sp>
      <p:sp>
        <p:nvSpPr>
          <p:cNvPr id="24" name="Rettangolo 23">
            <a:extLst>
              <a:ext uri="{FF2B5EF4-FFF2-40B4-BE49-F238E27FC236}">
                <a16:creationId xmlns:a16="http://schemas.microsoft.com/office/drawing/2014/main" id="{03F980B3-09AE-4722-8542-35C6EC72A137}"/>
              </a:ext>
            </a:extLst>
          </p:cNvPr>
          <p:cNvSpPr>
            <a:spLocks noGrp="1"/>
          </p:cNvSpPr>
          <p:nvPr/>
        </p:nvSpPr>
        <p:spPr>
          <a:xfrm>
            <a:off x="800100" y="2114550"/>
            <a:ext cx="9810750" cy="247650"/>
          </a:xfrm>
          <a:prstGeom prst="rect">
            <a:avLst/>
          </a:prstGeom>
          <a:noFill/>
          <a:ln w="0">
            <a:noFill/>
          </a:ln>
        </p:spPr>
        <p:txBody>
          <a:bodyPr>
            <a:normAutofit fontScale="87892" lnSpcReduction="10000"/>
          </a:bodyPr>
          <a:lstStyle/>
          <a:p>
            <a:pPr>
              <a:buNone/>
              <a:defRPr sz="1275" b="1">
                <a:solidFill>
                  <a:srgbClr val="078F94"/>
                </a:solidFill>
                <a:latin typeface="Arial"/>
                <a:ea typeface="Arial"/>
                <a:cs typeface="Arial"/>
              </a:defRPr>
            </a:pPr>
            <a:r>
              <a:rPr sz="1275" b="1">
                <a:solidFill>
                  <a:srgbClr val="078F94"/>
                </a:solidFill>
                <a:latin typeface="Arial"/>
                <a:ea typeface="Arial"/>
                <a:cs typeface="Arial"/>
              </a:rPr>
              <a:t>PREVALENZA DELLA CARENZA DI TIAMINA</a:t>
            </a:r>
          </a:p>
        </p:txBody>
      </p:sp>
      <p:sp>
        <p:nvSpPr>
          <p:cNvPr id="25" name="Rettangolo 24">
            <a:extLst>
              <a:ext uri="{FF2B5EF4-FFF2-40B4-BE49-F238E27FC236}">
                <a16:creationId xmlns:a16="http://schemas.microsoft.com/office/drawing/2014/main" id="{D8C90BC4-4734-49EA-A4F8-F108527C8FCA}"/>
              </a:ext>
            </a:extLst>
          </p:cNvPr>
          <p:cNvSpPr>
            <a:spLocks noGrp="1"/>
          </p:cNvSpPr>
          <p:nvPr/>
        </p:nvSpPr>
        <p:spPr>
          <a:xfrm>
            <a:off x="800100" y="2457450"/>
            <a:ext cx="2667000" cy="209550"/>
          </a:xfrm>
          <a:prstGeom prst="rect">
            <a:avLst/>
          </a:prstGeom>
          <a:noFill/>
          <a:ln w="0">
            <a:noFill/>
          </a:ln>
        </p:spPr>
        <p:txBody>
          <a:bodyPr>
            <a:normAutofit fontScale="81309" lnSpcReduction="20000"/>
          </a:bodyPr>
          <a:lstStyle/>
          <a:p>
            <a:pPr>
              <a:buNone/>
              <a:defRPr sz="1050" b="1">
                <a:solidFill>
                  <a:srgbClr val="425B64"/>
                </a:solidFill>
                <a:latin typeface="Arial"/>
                <a:ea typeface="Arial"/>
                <a:cs typeface="Arial"/>
              </a:defRPr>
            </a:pPr>
            <a:r>
              <a:rPr sz="1050" b="1">
                <a:solidFill>
                  <a:srgbClr val="425B64"/>
                </a:solidFill>
                <a:latin typeface="Arial"/>
                <a:ea typeface="Arial"/>
                <a:cs typeface="Arial"/>
              </a:rPr>
              <a:t>PRIMO TRIMESTRE</a:t>
            </a:r>
          </a:p>
        </p:txBody>
      </p:sp>
      <p:sp>
        <p:nvSpPr>
          <p:cNvPr id="26" name="Rettangolo 25">
            <a:extLst>
              <a:ext uri="{FF2B5EF4-FFF2-40B4-BE49-F238E27FC236}">
                <a16:creationId xmlns:a16="http://schemas.microsoft.com/office/drawing/2014/main" id="{968B1AA8-482C-4B04-96CE-39BDDF15FFD3}"/>
              </a:ext>
            </a:extLst>
          </p:cNvPr>
          <p:cNvSpPr>
            <a:spLocks noGrp="1"/>
          </p:cNvSpPr>
          <p:nvPr/>
        </p:nvSpPr>
        <p:spPr>
          <a:xfrm>
            <a:off x="800100" y="2647950"/>
            <a:ext cx="2667000" cy="400050"/>
          </a:xfrm>
          <a:prstGeom prst="rect">
            <a:avLst/>
          </a:prstGeom>
          <a:noFill/>
          <a:ln w="0">
            <a:noFill/>
          </a:ln>
        </p:spPr>
        <p:txBody>
          <a:bodyPr>
            <a:normAutofit fontScale="97500" lnSpcReduction="10000"/>
          </a:bodyPr>
          <a:lstStyle/>
          <a:p>
            <a:pPr>
              <a:buNone/>
              <a:defRPr sz="2250" b="1">
                <a:solidFill>
                  <a:srgbClr val="F05258"/>
                </a:solidFill>
                <a:latin typeface="Arial"/>
                <a:ea typeface="Arial"/>
                <a:cs typeface="Arial"/>
              </a:defRPr>
            </a:pPr>
            <a:r>
              <a:rPr sz="2250" b="1">
                <a:solidFill>
                  <a:srgbClr val="F05258"/>
                </a:solidFill>
                <a:latin typeface="Arial"/>
                <a:ea typeface="Arial"/>
                <a:cs typeface="Arial"/>
              </a:rPr>
              <a:t>12%</a:t>
            </a:r>
          </a:p>
        </p:txBody>
      </p:sp>
      <p:sp>
        <p:nvSpPr>
          <p:cNvPr id="27" name="Rettangolo 26">
            <a:extLst>
              <a:ext uri="{FF2B5EF4-FFF2-40B4-BE49-F238E27FC236}">
                <a16:creationId xmlns:a16="http://schemas.microsoft.com/office/drawing/2014/main" id="{5B617A6B-0389-4DA5-8D55-0DE2B594ACA7}"/>
              </a:ext>
            </a:extLst>
          </p:cNvPr>
          <p:cNvSpPr>
            <a:spLocks noGrp="1"/>
          </p:cNvSpPr>
          <p:nvPr/>
        </p:nvSpPr>
        <p:spPr>
          <a:xfrm>
            <a:off x="4095750" y="2457450"/>
            <a:ext cx="2667000" cy="209550"/>
          </a:xfrm>
          <a:prstGeom prst="rect">
            <a:avLst/>
          </a:prstGeom>
          <a:noFill/>
          <a:ln w="0">
            <a:noFill/>
          </a:ln>
        </p:spPr>
        <p:txBody>
          <a:bodyPr>
            <a:normAutofit fontScale="81309" lnSpcReduction="20000"/>
          </a:bodyPr>
          <a:lstStyle/>
          <a:p>
            <a:pPr>
              <a:buNone/>
              <a:defRPr sz="1050" b="1">
                <a:solidFill>
                  <a:srgbClr val="425B64"/>
                </a:solidFill>
                <a:latin typeface="Arial"/>
                <a:ea typeface="Arial"/>
                <a:cs typeface="Arial"/>
              </a:defRPr>
            </a:pPr>
            <a:r>
              <a:rPr sz="1050" b="1">
                <a:solidFill>
                  <a:srgbClr val="425B64"/>
                </a:solidFill>
                <a:latin typeface="Arial"/>
                <a:ea typeface="Arial"/>
                <a:cs typeface="Arial"/>
              </a:rPr>
              <a:t>SECONDO TRIMESTRE</a:t>
            </a:r>
          </a:p>
        </p:txBody>
      </p:sp>
      <p:sp>
        <p:nvSpPr>
          <p:cNvPr id="28" name="Rettangolo 27">
            <a:extLst>
              <a:ext uri="{FF2B5EF4-FFF2-40B4-BE49-F238E27FC236}">
                <a16:creationId xmlns:a16="http://schemas.microsoft.com/office/drawing/2014/main" id="{8A49F24B-9A00-45DA-837F-71982721651F}"/>
              </a:ext>
            </a:extLst>
          </p:cNvPr>
          <p:cNvSpPr>
            <a:spLocks noGrp="1"/>
          </p:cNvSpPr>
          <p:nvPr/>
        </p:nvSpPr>
        <p:spPr>
          <a:xfrm>
            <a:off x="4095750" y="2647950"/>
            <a:ext cx="2667000" cy="400050"/>
          </a:xfrm>
          <a:prstGeom prst="rect">
            <a:avLst/>
          </a:prstGeom>
          <a:noFill/>
          <a:ln w="0">
            <a:noFill/>
          </a:ln>
        </p:spPr>
        <p:txBody>
          <a:bodyPr>
            <a:normAutofit fontScale="97500" lnSpcReduction="10000"/>
          </a:bodyPr>
          <a:lstStyle/>
          <a:p>
            <a:pPr>
              <a:buNone/>
              <a:defRPr sz="2250" b="1">
                <a:solidFill>
                  <a:srgbClr val="F05258"/>
                </a:solidFill>
                <a:latin typeface="Arial"/>
                <a:ea typeface="Arial"/>
                <a:cs typeface="Arial"/>
              </a:defRPr>
            </a:pPr>
            <a:r>
              <a:rPr sz="2250" b="1">
                <a:solidFill>
                  <a:srgbClr val="F05258"/>
                </a:solidFill>
                <a:latin typeface="Arial"/>
                <a:ea typeface="Arial"/>
                <a:cs typeface="Arial"/>
              </a:rPr>
              <a:t>8%</a:t>
            </a:r>
          </a:p>
        </p:txBody>
      </p:sp>
      <p:sp>
        <p:nvSpPr>
          <p:cNvPr id="29" name="Rettangolo 28">
            <a:extLst>
              <a:ext uri="{FF2B5EF4-FFF2-40B4-BE49-F238E27FC236}">
                <a16:creationId xmlns:a16="http://schemas.microsoft.com/office/drawing/2014/main" id="{E9AC174B-F294-4E43-B80E-2F03C81F1CB9}"/>
              </a:ext>
            </a:extLst>
          </p:cNvPr>
          <p:cNvSpPr>
            <a:spLocks noGrp="1"/>
          </p:cNvSpPr>
          <p:nvPr/>
        </p:nvSpPr>
        <p:spPr>
          <a:xfrm>
            <a:off x="7391400" y="2457450"/>
            <a:ext cx="2667000" cy="209550"/>
          </a:xfrm>
          <a:prstGeom prst="rect">
            <a:avLst/>
          </a:prstGeom>
          <a:noFill/>
          <a:ln w="0">
            <a:noFill/>
          </a:ln>
        </p:spPr>
        <p:txBody>
          <a:bodyPr>
            <a:normAutofit fontScale="81309" lnSpcReduction="20000"/>
          </a:bodyPr>
          <a:lstStyle/>
          <a:p>
            <a:pPr>
              <a:buNone/>
              <a:defRPr sz="1050" b="1">
                <a:solidFill>
                  <a:srgbClr val="425B64"/>
                </a:solidFill>
                <a:latin typeface="Arial"/>
                <a:ea typeface="Arial"/>
                <a:cs typeface="Arial"/>
              </a:defRPr>
            </a:pPr>
            <a:r>
              <a:rPr sz="1050" b="1">
                <a:solidFill>
                  <a:srgbClr val="425B64"/>
                </a:solidFill>
                <a:latin typeface="Arial"/>
                <a:ea typeface="Arial"/>
                <a:cs typeface="Arial"/>
              </a:rPr>
              <a:t>TERZO TRIMESTRE</a:t>
            </a:r>
          </a:p>
        </p:txBody>
      </p:sp>
      <p:sp>
        <p:nvSpPr>
          <p:cNvPr id="30" name="Rettangolo 29">
            <a:extLst>
              <a:ext uri="{FF2B5EF4-FFF2-40B4-BE49-F238E27FC236}">
                <a16:creationId xmlns:a16="http://schemas.microsoft.com/office/drawing/2014/main" id="{65046D88-89E0-4D17-A3AD-D92A1B683B7E}"/>
              </a:ext>
            </a:extLst>
          </p:cNvPr>
          <p:cNvSpPr>
            <a:spLocks noGrp="1"/>
          </p:cNvSpPr>
          <p:nvPr/>
        </p:nvSpPr>
        <p:spPr>
          <a:xfrm>
            <a:off x="7391400" y="2647950"/>
            <a:ext cx="2667000" cy="400050"/>
          </a:xfrm>
          <a:prstGeom prst="rect">
            <a:avLst/>
          </a:prstGeom>
          <a:noFill/>
          <a:ln w="0">
            <a:noFill/>
          </a:ln>
        </p:spPr>
        <p:txBody>
          <a:bodyPr>
            <a:normAutofit fontScale="97500" lnSpcReduction="10000"/>
          </a:bodyPr>
          <a:lstStyle/>
          <a:p>
            <a:pPr>
              <a:buNone/>
              <a:defRPr sz="2250" b="1">
                <a:solidFill>
                  <a:srgbClr val="F05258"/>
                </a:solidFill>
                <a:latin typeface="Arial"/>
                <a:ea typeface="Arial"/>
                <a:cs typeface="Arial"/>
              </a:defRPr>
            </a:pPr>
            <a:r>
              <a:rPr sz="2250" b="1">
                <a:solidFill>
                  <a:srgbClr val="F05258"/>
                </a:solidFill>
                <a:latin typeface="Arial"/>
                <a:ea typeface="Arial"/>
                <a:cs typeface="Arial"/>
              </a:rPr>
              <a:t>10%</a:t>
            </a:r>
          </a:p>
        </p:txBody>
      </p:sp>
      <p:sp>
        <p:nvSpPr>
          <p:cNvPr id="31" name="Rettangolo con angoli arrotondati 30">
            <a:extLst>
              <a:ext uri="{FF2B5EF4-FFF2-40B4-BE49-F238E27FC236}">
                <a16:creationId xmlns:a16="http://schemas.microsoft.com/office/drawing/2014/main" id="{13AD1EDA-E31C-47A4-A708-A497C51F6DD7}"/>
              </a:ext>
            </a:extLst>
          </p:cNvPr>
          <p:cNvSpPr>
            <a:spLocks noGrp="1"/>
          </p:cNvSpPr>
          <p:nvPr/>
        </p:nvSpPr>
        <p:spPr>
          <a:xfrm>
            <a:off x="590550" y="6858000"/>
            <a:ext cx="10248900" cy="704850"/>
          </a:xfrm>
          <a:prstGeom prst="roundRect">
            <a:avLst>
              <a:gd name="adj" fmla="val 10811"/>
            </a:avLst>
          </a:prstGeom>
          <a:solidFill>
            <a:srgbClr val="FFF4F4"/>
          </a:solidFill>
          <a:ln w="14288">
            <a:solidFill>
              <a:srgbClr val="F05258"/>
            </a:solidFill>
          </a:ln>
        </p:spPr>
        <p:txBody>
          <a:bodyPr/>
          <a:lstStyle/>
          <a:p>
            <a:endParaRPr/>
          </a:p>
        </p:txBody>
      </p:sp>
      <p:sp>
        <p:nvSpPr>
          <p:cNvPr id="32" name="Rettangolo 31">
            <a:extLst>
              <a:ext uri="{FF2B5EF4-FFF2-40B4-BE49-F238E27FC236}">
                <a16:creationId xmlns:a16="http://schemas.microsoft.com/office/drawing/2014/main" id="{F213C0B5-FD21-401C-9B4B-ADD1802F08A4}"/>
              </a:ext>
            </a:extLst>
          </p:cNvPr>
          <p:cNvSpPr>
            <a:spLocks noGrp="1"/>
          </p:cNvSpPr>
          <p:nvPr/>
        </p:nvSpPr>
        <p:spPr>
          <a:xfrm>
            <a:off x="819150" y="6953250"/>
            <a:ext cx="9753600" cy="247650"/>
          </a:xfrm>
          <a:prstGeom prst="rect">
            <a:avLst/>
          </a:prstGeom>
          <a:noFill/>
          <a:ln w="0">
            <a:noFill/>
          </a:ln>
        </p:spPr>
        <p:txBody>
          <a:bodyPr>
            <a:normAutofit fontScale="86930" lnSpcReduction="20000"/>
          </a:bodyPr>
          <a:lstStyle/>
          <a:p>
            <a:pPr>
              <a:buNone/>
              <a:defRPr sz="1425" b="1">
                <a:solidFill>
                  <a:srgbClr val="F05258"/>
                </a:solidFill>
                <a:latin typeface="Arial"/>
                <a:ea typeface="Arial"/>
                <a:cs typeface="Arial"/>
              </a:defRPr>
            </a:pPr>
            <a:r>
              <a:rPr sz="1425" b="1">
                <a:solidFill>
                  <a:srgbClr val="F05258"/>
                </a:solidFill>
                <a:latin typeface="Arial"/>
                <a:ea typeface="Arial"/>
                <a:cs typeface="Arial"/>
              </a:rPr>
              <a:t>FOCUS SUL PRIMO TRIMESTRE</a:t>
            </a:r>
          </a:p>
        </p:txBody>
      </p:sp>
      <p:sp>
        <p:nvSpPr>
          <p:cNvPr id="33" name="Rettangolo 32">
            <a:extLst>
              <a:ext uri="{FF2B5EF4-FFF2-40B4-BE49-F238E27FC236}">
                <a16:creationId xmlns:a16="http://schemas.microsoft.com/office/drawing/2014/main" id="{107FCAB7-6FB6-498A-8CB0-108F0104000B}"/>
              </a:ext>
            </a:extLst>
          </p:cNvPr>
          <p:cNvSpPr>
            <a:spLocks noGrp="1"/>
          </p:cNvSpPr>
          <p:nvPr/>
        </p:nvSpPr>
        <p:spPr>
          <a:xfrm>
            <a:off x="819150" y="7210425"/>
            <a:ext cx="9753600" cy="266700"/>
          </a:xfrm>
          <a:prstGeom prst="rect">
            <a:avLst/>
          </a:prstGeom>
          <a:noFill/>
          <a:ln w="0">
            <a:noFill/>
          </a:ln>
        </p:spPr>
        <p:txBody>
          <a:bodyPr>
            <a:normAutofit/>
          </a:bodyPr>
          <a:lstStyle/>
          <a:p>
            <a:pPr>
              <a:buNone/>
              <a:defRPr sz="1050">
                <a:solidFill>
                  <a:srgbClr val="17242B"/>
                </a:solidFill>
                <a:latin typeface="Arial"/>
                <a:ea typeface="Arial"/>
                <a:cs typeface="Arial"/>
              </a:defRPr>
            </a:pPr>
            <a:r>
              <a:rPr sz="1050">
                <a:solidFill>
                  <a:srgbClr val="17242B"/>
                </a:solidFill>
                <a:latin typeface="Arial"/>
                <a:ea typeface="Arial"/>
                <a:cs typeface="Arial"/>
              </a:rPr>
              <a:t>Una strategia analoga dovrebbe essere adottata per le donne in gravidanza con anamnesi di chirurgia bariatrica, soprattutto durante il primo trimestre.</a:t>
            </a:r>
          </a:p>
        </p:txBody>
      </p:sp>
      <p:pic>
        <p:nvPicPr>
          <p:cNvPr id="62" name="Immagine 61"/>
          <p:cNvPicPr>
            <a:picLocks noChangeAspect="1"/>
          </p:cNvPicPr>
          <p:nvPr/>
        </p:nvPicPr>
        <p:blipFill>
          <a:blip r:embed="rId4"/>
          <a:stretch/>
        </p:blipFill>
        <p:spPr>
          <a:xfrm>
            <a:off x="10102974" y="1762125"/>
            <a:ext cx="539502" cy="1381125"/>
          </a:xfrm>
          <a:prstGeom prst="rect">
            <a:avLst/>
          </a:prstGeom>
        </p:spPr>
      </p:pic>
    </p:spTree>
    <p:extLst>
      <p:ext uri="{BB962C8B-B14F-4D97-AF65-F5344CB8AC3E}">
        <p14:creationId xmlns:p14="http://schemas.microsoft.com/office/powerpoint/2010/main" val="15736811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5FAFB"/>
        </a:solidFill>
        <a:effectLst/>
      </p:bgPr>
    </p:bg>
    <p:spTree>
      <p:nvGrpSpPr>
        <p:cNvPr id="1" name=""/>
        <p:cNvGrpSpPr/>
        <p:nvPr/>
      </p:nvGrpSpPr>
      <p:grpSpPr>
        <a:xfrm>
          <a:off x="0" y="0"/>
          <a:ext cx="0" cy="0"/>
          <a:chOff x="0" y="0"/>
          <a:chExt cx="0" cy="0"/>
        </a:xfrm>
      </p:grpSpPr>
      <p:sp>
        <p:nvSpPr>
          <p:cNvPr id="12" name="Rettangolo 11">
            <a:extLst>
              <a:ext uri="{FF2B5EF4-FFF2-40B4-BE49-F238E27FC236}">
                <a16:creationId xmlns:a16="http://schemas.microsoft.com/office/drawing/2014/main" id="{B9C902A9-9E9F-4D2A-98BF-14626CD685C7}"/>
              </a:ext>
            </a:extLst>
          </p:cNvPr>
          <p:cNvSpPr>
            <a:spLocks noGrp="1"/>
          </p:cNvSpPr>
          <p:nvPr/>
        </p:nvSpPr>
        <p:spPr>
          <a:xfrm>
            <a:off x="0" y="0"/>
            <a:ext cx="11430000" cy="152400"/>
          </a:xfrm>
          <a:prstGeom prst="rect">
            <a:avLst/>
          </a:prstGeom>
          <a:solidFill>
            <a:srgbClr val="00A4C2"/>
          </a:solidFill>
          <a:ln w="0">
            <a:solidFill>
              <a:srgbClr val="00A4C2"/>
            </a:solidFill>
          </a:ln>
        </p:spPr>
        <p:txBody>
          <a:bodyPr/>
          <a:lstStyle/>
          <a:p>
            <a:endParaRPr/>
          </a:p>
        </p:txBody>
      </p:sp>
      <p:sp>
        <p:nvSpPr>
          <p:cNvPr id="3" name="Rettangolo 2">
            <a:extLst>
              <a:ext uri="{FF2B5EF4-FFF2-40B4-BE49-F238E27FC236}">
                <a16:creationId xmlns:a16="http://schemas.microsoft.com/office/drawing/2014/main" id="{A15BE236-CB4E-46CC-ACA6-5BE7FF9C4D02}"/>
              </a:ext>
            </a:extLst>
          </p:cNvPr>
          <p:cNvSpPr>
            <a:spLocks noGrp="1"/>
          </p:cNvSpPr>
          <p:nvPr/>
        </p:nvSpPr>
        <p:spPr>
          <a:xfrm>
            <a:off x="723900" y="8096250"/>
            <a:ext cx="9239250" cy="19050"/>
          </a:xfrm>
          <a:prstGeom prst="rect">
            <a:avLst/>
          </a:prstGeom>
          <a:noFill/>
          <a:ln w="0">
            <a:noFill/>
          </a:ln>
        </p:spPr>
        <p:txBody>
          <a:bodyPr/>
          <a:lstStyle/>
          <a:p>
            <a:endParaRPr/>
          </a:p>
        </p:txBody>
      </p:sp>
      <p:sp>
        <p:nvSpPr>
          <p:cNvPr id="4" name="Rettangolo 3">
            <a:extLst>
              <a:ext uri="{FF2B5EF4-FFF2-40B4-BE49-F238E27FC236}">
                <a16:creationId xmlns:a16="http://schemas.microsoft.com/office/drawing/2014/main" id="{076B9FAB-4B71-4FE4-ADCD-C8303FEEE73F}"/>
              </a:ext>
            </a:extLst>
          </p:cNvPr>
          <p:cNvSpPr>
            <a:spLocks noGrp="1"/>
          </p:cNvSpPr>
          <p:nvPr/>
        </p:nvSpPr>
        <p:spPr>
          <a:xfrm>
            <a:off x="10287000" y="7905750"/>
            <a:ext cx="609600" cy="266700"/>
          </a:xfrm>
          <a:prstGeom prst="rect">
            <a:avLst/>
          </a:prstGeom>
          <a:noFill/>
          <a:ln w="0">
            <a:noFill/>
            <a:prstDash val="solid"/>
          </a:ln>
        </p:spPr>
        <p:txBody>
          <a:bodyPr anchor="ctr"/>
          <a:lstStyle/>
          <a:p>
            <a:pPr algn="r">
              <a:buNone/>
              <a:defRPr sz="1125" b="1">
                <a:solidFill>
                  <a:srgbClr val="5D6B78"/>
                </a:solidFill>
              </a:defRPr>
            </a:pPr>
            <a:endParaRPr/>
          </a:p>
        </p:txBody>
      </p:sp>
      <p:sp>
        <p:nvSpPr>
          <p:cNvPr id="5" name="Rettangolo 4">
            <a:extLst>
              <a:ext uri="{FF2B5EF4-FFF2-40B4-BE49-F238E27FC236}">
                <a16:creationId xmlns:a16="http://schemas.microsoft.com/office/drawing/2014/main" id="{A6FFBA69-857D-40BE-BB09-EAC466A0BCEC}"/>
              </a:ext>
            </a:extLst>
          </p:cNvPr>
          <p:cNvSpPr>
            <a:spLocks noGrp="1"/>
          </p:cNvSpPr>
          <p:nvPr/>
        </p:nvSpPr>
        <p:spPr>
          <a:xfrm>
            <a:off x="723900" y="781050"/>
            <a:ext cx="10096500" cy="876300"/>
          </a:xfrm>
          <a:prstGeom prst="rect">
            <a:avLst/>
          </a:prstGeom>
          <a:noFill/>
          <a:ln w="0">
            <a:noFill/>
            <a:prstDash val="solid"/>
          </a:ln>
        </p:spPr>
        <p:txBody>
          <a:bodyPr anchor="ctr">
            <a:normAutofit/>
          </a:bodyPr>
          <a:lstStyle/>
          <a:p>
            <a:pPr>
              <a:buNone/>
              <a:defRPr sz="1950" b="1">
                <a:solidFill>
                  <a:srgbClr val="00A4C2"/>
                </a:solidFill>
                <a:latin typeface="Arial"/>
                <a:ea typeface="Arial"/>
                <a:cs typeface="Arial"/>
              </a:defRPr>
            </a:pPr>
            <a:endParaRPr/>
          </a:p>
        </p:txBody>
      </p:sp>
      <p:sp>
        <p:nvSpPr>
          <p:cNvPr id="9" name="Rettangolo 8">
            <a:extLst>
              <a:ext uri="{FF2B5EF4-FFF2-40B4-BE49-F238E27FC236}">
                <a16:creationId xmlns:a16="http://schemas.microsoft.com/office/drawing/2014/main" id="{410EE608-6CBE-4EFB-82A6-6B455011DED7}"/>
              </a:ext>
            </a:extLst>
          </p:cNvPr>
          <p:cNvSpPr>
            <a:spLocks noGrp="1"/>
          </p:cNvSpPr>
          <p:nvPr/>
        </p:nvSpPr>
        <p:spPr>
          <a:xfrm>
            <a:off x="9429750" y="3019425"/>
            <a:ext cx="1143000" cy="685800"/>
          </a:xfrm>
          <a:prstGeom prst="rect">
            <a:avLst/>
          </a:prstGeom>
          <a:noFill/>
          <a:ln w="0">
            <a:noFill/>
            <a:prstDash val="solid"/>
          </a:ln>
        </p:spPr>
        <p:txBody>
          <a:bodyPr anchor="ctr"/>
          <a:lstStyle/>
          <a:p>
            <a:pPr algn="ctr">
              <a:buNone/>
              <a:defRPr sz="3300" b="1">
                <a:solidFill>
                  <a:srgbClr val="FFFFFF"/>
                </a:solidFill>
              </a:defRPr>
            </a:pPr>
            <a:endParaRPr/>
          </a:p>
        </p:txBody>
      </p:sp>
      <p:sp>
        <p:nvSpPr>
          <p:cNvPr id="10" name="Rettangolo 9">
            <a:extLst>
              <a:ext uri="{FF2B5EF4-FFF2-40B4-BE49-F238E27FC236}">
                <a16:creationId xmlns:a16="http://schemas.microsoft.com/office/drawing/2014/main" id="{CAFAD071-4A89-4241-A99A-B6B760BB866E}"/>
              </a:ext>
            </a:extLst>
          </p:cNvPr>
          <p:cNvSpPr>
            <a:spLocks noGrp="1"/>
          </p:cNvSpPr>
          <p:nvPr/>
        </p:nvSpPr>
        <p:spPr>
          <a:xfrm>
            <a:off x="9467850" y="3781425"/>
            <a:ext cx="1066800" cy="66675"/>
          </a:xfrm>
          <a:prstGeom prst="rect">
            <a:avLst/>
          </a:prstGeom>
          <a:noFill/>
          <a:ln w="0">
            <a:noFill/>
            <a:prstDash val="solid"/>
          </a:ln>
        </p:spPr>
        <p:txBody>
          <a:bodyPr anchor="ctr"/>
          <a:lstStyle/>
          <a:p>
            <a:pPr algn="ctr">
              <a:buNone/>
              <a:defRPr sz="1425" b="0">
                <a:solidFill>
                  <a:srgbClr val="FFFFFF"/>
                </a:solidFill>
              </a:defRPr>
            </a:pPr>
            <a:endParaRPr/>
          </a:p>
        </p:txBody>
      </p:sp>
      <p:sp>
        <p:nvSpPr>
          <p:cNvPr id="14" name="CasellaDiTesto 13">
            <a:extLst>
              <a:ext uri="{FF2B5EF4-FFF2-40B4-BE49-F238E27FC236}">
                <a16:creationId xmlns:a16="http://schemas.microsoft.com/office/drawing/2014/main" id="{5F0A4C5C-E9F5-4CE3-B213-33692853018D}"/>
              </a:ext>
            </a:extLst>
          </p:cNvPr>
          <p:cNvSpPr>
            <a:spLocks noGrp="1"/>
          </p:cNvSpPr>
          <p:nvPr/>
        </p:nvSpPr>
        <p:spPr>
          <a:xfrm>
            <a:off x="590550" y="7677150"/>
            <a:ext cx="10248900" cy="670560"/>
          </a:xfrm>
          <a:prstGeom prst="rect">
            <a:avLst/>
          </a:prstGeom>
          <a:noFill/>
        </p:spPr>
        <p:txBody>
          <a:bodyPr wrap="square">
            <a:normAutofit/>
          </a:bodyPr>
          <a:lstStyle/>
          <a:p>
            <a:pPr>
              <a:buNone/>
              <a:defRPr sz="825">
                <a:solidFill>
                  <a:srgbClr val="53666D"/>
                </a:solidFill>
                <a:latin typeface="Arial"/>
                <a:ea typeface="Arial"/>
                <a:cs typeface="Arial"/>
              </a:defRPr>
            </a:pPr>
            <a:r>
              <a:rPr sz="825">
                <a:solidFill>
                  <a:srgbClr val="53666D"/>
                </a:solidFill>
                <a:latin typeface="Arial"/>
                <a:ea typeface="Arial"/>
                <a:cs typeface="Arial"/>
              </a:rPr>
              <a:t>Patterson E et al. ASMBS Wernicke's Task Force. ASMBS literature review &amp; clinical guidelines on prevention, diagnosis, and treatment of Wernicke's encephalopathy and Wernicke-Korsakoff syndrome. Surg Obes Relat Dis. 2025 Jul;21(7):707-718. doi: 10.1016/j.soard.2025.03.009. Epub 2025 Apr 10. PMID: 40345894.</a:t>
            </a:r>
          </a:p>
        </p:txBody>
      </p:sp>
      <p:graphicFrame>
        <p:nvGraphicFramePr>
          <p:cNvPr id="35" name="Tabella 10"/>
          <p:cNvGraphicFramePr/>
          <p:nvPr>
            <p:extLst>
              <p:ext uri="{D42A27DB-BD31-4B8C-83A1-F6EECF244321}">
                <p14:modId xmlns:p14="http://schemas.microsoft.com/office/powerpoint/2010/main" val="1133003850"/>
              </p:ext>
            </p:extLst>
          </p:nvPr>
        </p:nvGraphicFramePr>
        <p:xfrm>
          <a:off x="590550" y="1971675"/>
          <a:ext cx="10248900" cy="4575810"/>
        </p:xfrm>
        <a:graphic>
          <a:graphicData uri="http://schemas.openxmlformats.org/drawingml/2006/table">
            <a:tbl>
              <a:tblPr/>
              <a:tblGrid>
                <a:gridCol w="3000375">
                  <a:extLst>
                    <a:ext uri="{9D8B030D-6E8A-4147-A177-3AD203B41FA5}">
                      <a16:colId xmlns:a16="http://schemas.microsoft.com/office/drawing/2014/main" val="20000"/>
                    </a:ext>
                  </a:extLst>
                </a:gridCol>
                <a:gridCol w="1952625">
                  <a:extLst>
                    <a:ext uri="{9D8B030D-6E8A-4147-A177-3AD203B41FA5}">
                      <a16:colId xmlns:a16="http://schemas.microsoft.com/office/drawing/2014/main" val="20001"/>
                    </a:ext>
                  </a:extLst>
                </a:gridCol>
                <a:gridCol w="1476375">
                  <a:extLst>
                    <a:ext uri="{9D8B030D-6E8A-4147-A177-3AD203B41FA5}">
                      <a16:colId xmlns:a16="http://schemas.microsoft.com/office/drawing/2014/main" val="20002"/>
                    </a:ext>
                  </a:extLst>
                </a:gridCol>
                <a:gridCol w="3819525">
                  <a:extLst>
                    <a:ext uri="{9D8B030D-6E8A-4147-A177-3AD203B41FA5}">
                      <a16:colId xmlns:a16="http://schemas.microsoft.com/office/drawing/2014/main" val="20003"/>
                    </a:ext>
                  </a:extLst>
                </a:gridCol>
              </a:tblGrid>
              <a:tr h="400050">
                <a:tc>
                  <a:txBody>
                    <a:bodyPr/>
                    <a:lstStyle/>
                    <a:p>
                      <a:r>
                        <a:rPr sz="1200" b="1">
                          <a:solidFill>
                            <a:srgbClr val="FFFFFF"/>
                          </a:solidFill>
                          <a:latin typeface="Arial"/>
                          <a:ea typeface="Arial"/>
                          <a:cs typeface="Arial"/>
                        </a:rPr>
                        <a:t>Situazione</a:t>
                      </a:r>
                    </a:p>
                  </a:txBody>
                  <a:tcPr marL="76200" marR="76200" marT="38100" marB="38100" anchor="ctr">
                    <a:lnL>
                      <a:noFill/>
                    </a:lnL>
                    <a:lnR>
                      <a:noFill/>
                    </a:lnR>
                    <a:lnT>
                      <a:noFill/>
                    </a:lnT>
                    <a:lnB>
                      <a:noFill/>
                    </a:lnB>
                    <a:solidFill>
                      <a:srgbClr val="078F94"/>
                    </a:solidFill>
                  </a:tcPr>
                </a:tc>
                <a:tc>
                  <a:txBody>
                    <a:bodyPr/>
                    <a:lstStyle/>
                    <a:p>
                      <a:pPr algn="r">
                        <a:buNone/>
                      </a:pPr>
                      <a:r>
                        <a:rPr sz="1200" b="1">
                          <a:solidFill>
                            <a:srgbClr val="FFFFFF"/>
                          </a:solidFill>
                          <a:latin typeface="Arial"/>
                          <a:ea typeface="Arial"/>
                          <a:cs typeface="Arial"/>
                        </a:rPr>
                        <a:t>Dose di vitamina B1</a:t>
                      </a:r>
                    </a:p>
                  </a:txBody>
                  <a:tcPr marL="76200" marR="76200" marT="38100" marB="38100" anchor="ctr">
                    <a:lnL>
                      <a:noFill/>
                    </a:lnL>
                    <a:lnR>
                      <a:noFill/>
                    </a:lnR>
                    <a:lnT>
                      <a:noFill/>
                    </a:lnT>
                    <a:lnB>
                      <a:noFill/>
                    </a:lnB>
                    <a:solidFill>
                      <a:srgbClr val="078F94"/>
                    </a:solidFill>
                  </a:tcPr>
                </a:tc>
                <a:tc>
                  <a:txBody>
                    <a:bodyPr/>
                    <a:lstStyle/>
                    <a:p>
                      <a:r>
                        <a:rPr sz="1200" b="1">
                          <a:solidFill>
                            <a:srgbClr val="FFFFFF"/>
                          </a:solidFill>
                          <a:latin typeface="Arial"/>
                          <a:ea typeface="Arial"/>
                          <a:cs typeface="Arial"/>
                        </a:rPr>
                        <a:t>Via di somministrazione</a:t>
                      </a:r>
                    </a:p>
                  </a:txBody>
                  <a:tcPr marL="76200" marR="76200" marT="38100" marB="38100" anchor="ctr">
                    <a:lnL>
                      <a:noFill/>
                    </a:lnL>
                    <a:lnR>
                      <a:noFill/>
                    </a:lnR>
                    <a:lnT>
                      <a:noFill/>
                    </a:lnT>
                    <a:lnB>
                      <a:noFill/>
                    </a:lnB>
                    <a:solidFill>
                      <a:srgbClr val="078F94"/>
                    </a:solidFill>
                  </a:tcPr>
                </a:tc>
                <a:tc>
                  <a:txBody>
                    <a:bodyPr/>
                    <a:lstStyle/>
                    <a:p>
                      <a:r>
                        <a:rPr sz="1200" b="1">
                          <a:solidFill>
                            <a:srgbClr val="FFFFFF"/>
                          </a:solidFill>
                          <a:latin typeface="Arial"/>
                          <a:ea typeface="Arial"/>
                          <a:cs typeface="Arial"/>
                        </a:rPr>
                        <a:t>Durata/indicazione</a:t>
                      </a:r>
                    </a:p>
                  </a:txBody>
                  <a:tcPr marL="76200" marR="76200" marT="38100" marB="38100" anchor="ctr">
                    <a:lnL>
                      <a:noFill/>
                    </a:lnL>
                    <a:lnR>
                      <a:noFill/>
                    </a:lnR>
                    <a:lnT>
                      <a:noFill/>
                    </a:lnT>
                    <a:lnB>
                      <a:noFill/>
                    </a:lnB>
                    <a:solidFill>
                      <a:srgbClr val="078F94"/>
                    </a:solidFill>
                  </a:tcPr>
                </a:tc>
                <a:extLst>
                  <a:ext uri="{0D108BD9-81ED-4DB2-BD59-A6C34878D82A}">
                    <a16:rowId xmlns:a16="http://schemas.microsoft.com/office/drawing/2014/main" val="10000"/>
                  </a:ext>
                </a:extLst>
              </a:tr>
              <a:tr h="457200">
                <a:tc>
                  <a:txBody>
                    <a:bodyPr/>
                    <a:lstStyle/>
                    <a:p>
                      <a:r>
                        <a:rPr sz="1200" b="1">
                          <a:solidFill>
                            <a:srgbClr val="17242B"/>
                          </a:solidFill>
                          <a:latin typeface="Arial"/>
                          <a:ea typeface="Arial"/>
                          <a:cs typeface="Arial"/>
                        </a:rPr>
                        <a:t>Prevenzione dopo chirurgia bariatrica </a:t>
                      </a:r>
                      <a:endParaRPr sz="1200"/>
                    </a:p>
                  </a:txBody>
                  <a:tcPr marL="76200" marR="76200" marT="38100" marB="38100" anchor="ctr">
                    <a:lnL>
                      <a:noFill/>
                    </a:lnL>
                    <a:lnR>
                      <a:noFill/>
                    </a:lnR>
                    <a:lnT>
                      <a:noFill/>
                    </a:lnT>
                    <a:lnB>
                      <a:noFill/>
                    </a:lnB>
                    <a:solidFill>
                      <a:srgbClr val="E8F6F7"/>
                    </a:solidFill>
                  </a:tcPr>
                </a:tc>
                <a:tc>
                  <a:txBody>
                    <a:bodyPr/>
                    <a:lstStyle/>
                    <a:p>
                      <a:pPr algn="r">
                        <a:buNone/>
                      </a:pPr>
                      <a:r>
                        <a:rPr sz="1200" b="1">
                          <a:solidFill>
                            <a:srgbClr val="078F94"/>
                          </a:solidFill>
                          <a:latin typeface="Arial"/>
                          <a:ea typeface="Arial"/>
                          <a:cs typeface="Arial"/>
                        </a:rPr>
                        <a:t>≥12 mg/die</a:t>
                      </a:r>
                      <a:endParaRPr sz="1200"/>
                    </a:p>
                  </a:txBody>
                  <a:tcPr marL="76200" marR="76200" marT="38100" marB="38100" anchor="ctr">
                    <a:lnL>
                      <a:noFill/>
                    </a:lnL>
                    <a:lnR>
                      <a:noFill/>
                    </a:lnR>
                    <a:lnT>
                      <a:noFill/>
                    </a:lnT>
                    <a:lnB>
                      <a:noFill/>
                    </a:lnB>
                    <a:solidFill>
                      <a:srgbClr val="E8F6F7"/>
                    </a:solidFill>
                  </a:tcPr>
                </a:tc>
                <a:tc>
                  <a:txBody>
                    <a:bodyPr/>
                    <a:lstStyle/>
                    <a:p>
                      <a:r>
                        <a:rPr sz="1200" b="1">
                          <a:solidFill>
                            <a:srgbClr val="334155"/>
                          </a:solidFill>
                          <a:latin typeface="Arial"/>
                          <a:ea typeface="Arial"/>
                          <a:cs typeface="Arial"/>
                        </a:rPr>
                        <a:t>Orale</a:t>
                      </a:r>
                    </a:p>
                  </a:txBody>
                  <a:tcPr marL="76200" marR="76200" marT="38100" marB="38100" anchor="ctr">
                    <a:lnL>
                      <a:noFill/>
                    </a:lnL>
                    <a:lnR>
                      <a:noFill/>
                    </a:lnR>
                    <a:lnT>
                      <a:noFill/>
                    </a:lnT>
                    <a:lnB>
                      <a:noFill/>
                    </a:lnB>
                    <a:solidFill>
                      <a:srgbClr val="E8F6F7"/>
                    </a:solidFill>
                  </a:tcPr>
                </a:tc>
                <a:tc>
                  <a:txBody>
                    <a:bodyPr/>
                    <a:lstStyle/>
                    <a:p>
                      <a:r>
                        <a:rPr sz="1200">
                          <a:solidFill>
                            <a:srgbClr val="17242B"/>
                          </a:solidFill>
                          <a:latin typeface="Arial"/>
                          <a:ea typeface="Arial"/>
                          <a:cs typeface="Arial"/>
                        </a:rPr>
                        <a:t>Supplementazione di routine</a:t>
                      </a:r>
                    </a:p>
                  </a:txBody>
                  <a:tcPr marL="76200" marR="76200" marT="38100" marB="38100" anchor="ctr">
                    <a:lnL>
                      <a:noFill/>
                    </a:lnL>
                    <a:lnR>
                      <a:noFill/>
                    </a:lnR>
                    <a:lnT>
                      <a:noFill/>
                    </a:lnT>
                    <a:lnB>
                      <a:noFill/>
                    </a:lnB>
                    <a:solidFill>
                      <a:srgbClr val="E8F6F7"/>
                    </a:solidFill>
                  </a:tcPr>
                </a:tc>
                <a:extLst>
                  <a:ext uri="{0D108BD9-81ED-4DB2-BD59-A6C34878D82A}">
                    <a16:rowId xmlns:a16="http://schemas.microsoft.com/office/drawing/2014/main" val="10001"/>
                  </a:ext>
                </a:extLst>
              </a:tr>
              <a:tr h="590550">
                <a:tc>
                  <a:txBody>
                    <a:bodyPr/>
                    <a:lstStyle/>
                    <a:p>
                      <a:r>
                        <a:rPr sz="1200" b="1">
                          <a:solidFill>
                            <a:srgbClr val="17242B"/>
                          </a:solidFill>
                          <a:latin typeface="Arial"/>
                          <a:ea typeface="Arial"/>
                          <a:cs typeface="Arial"/>
                        </a:rPr>
                        <a:t>Prevenzione dopo chirurgia bariatrica – dose preferibile</a:t>
                      </a:r>
                      <a:endParaRPr sz="1200"/>
                    </a:p>
                  </a:txBody>
                  <a:tcPr marL="76200" marR="76200" marT="38100" marB="38100" anchor="ctr">
                    <a:lnL>
                      <a:noFill/>
                    </a:lnL>
                    <a:lnR>
                      <a:noFill/>
                    </a:lnR>
                    <a:lnT>
                      <a:noFill/>
                    </a:lnT>
                    <a:lnB>
                      <a:noFill/>
                    </a:lnB>
                    <a:solidFill>
                      <a:srgbClr val="E8F6F7"/>
                    </a:solidFill>
                  </a:tcPr>
                </a:tc>
                <a:tc>
                  <a:txBody>
                    <a:bodyPr/>
                    <a:lstStyle/>
                    <a:p>
                      <a:pPr algn="r">
                        <a:buNone/>
                      </a:pPr>
                      <a:r>
                        <a:rPr sz="1200" b="1">
                          <a:solidFill>
                            <a:srgbClr val="078F94"/>
                          </a:solidFill>
                          <a:latin typeface="Arial"/>
                          <a:ea typeface="Arial"/>
                          <a:cs typeface="Arial"/>
                        </a:rPr>
                        <a:t>50–100 mg/die</a:t>
                      </a:r>
                      <a:endParaRPr sz="1200"/>
                    </a:p>
                  </a:txBody>
                  <a:tcPr marL="76200" marR="76200" marT="38100" marB="38100" anchor="ctr">
                    <a:lnL>
                      <a:noFill/>
                    </a:lnL>
                    <a:lnR>
                      <a:noFill/>
                    </a:lnR>
                    <a:lnT>
                      <a:noFill/>
                    </a:lnT>
                    <a:lnB>
                      <a:noFill/>
                    </a:lnB>
                    <a:solidFill>
                      <a:srgbClr val="E8F6F7"/>
                    </a:solidFill>
                  </a:tcPr>
                </a:tc>
                <a:tc>
                  <a:txBody>
                    <a:bodyPr/>
                    <a:lstStyle/>
                    <a:p>
                      <a:r>
                        <a:rPr sz="1200" b="1">
                          <a:solidFill>
                            <a:srgbClr val="334155"/>
                          </a:solidFill>
                          <a:latin typeface="Arial"/>
                          <a:ea typeface="Arial"/>
                          <a:cs typeface="Arial"/>
                        </a:rPr>
                        <a:t>Orale</a:t>
                      </a:r>
                    </a:p>
                  </a:txBody>
                  <a:tcPr marL="76200" marR="76200" marT="38100" marB="38100" anchor="ctr">
                    <a:lnL>
                      <a:noFill/>
                    </a:lnL>
                    <a:lnR>
                      <a:noFill/>
                    </a:lnR>
                    <a:lnT>
                      <a:noFill/>
                    </a:lnT>
                    <a:lnB>
                      <a:noFill/>
                    </a:lnB>
                    <a:solidFill>
                      <a:srgbClr val="E8F6F7"/>
                    </a:solidFill>
                  </a:tcPr>
                </a:tc>
                <a:tc>
                  <a:txBody>
                    <a:bodyPr/>
                    <a:lstStyle/>
                    <a:p>
                      <a:r>
                        <a:rPr sz="1200">
                          <a:solidFill>
                            <a:srgbClr val="17242B"/>
                          </a:solidFill>
                          <a:latin typeface="Arial"/>
                          <a:ea typeface="Arial"/>
                          <a:cs typeface="Arial"/>
                        </a:rPr>
                        <a:t>Preferibilmente come complesso B o multivitaminico ad elevato dosaggio </a:t>
                      </a:r>
                    </a:p>
                  </a:txBody>
                  <a:tcPr marL="76200" marR="76200" marT="38100" marB="38100" anchor="ctr">
                    <a:lnL>
                      <a:noFill/>
                    </a:lnL>
                    <a:lnR>
                      <a:noFill/>
                    </a:lnR>
                    <a:lnT>
                      <a:noFill/>
                    </a:lnT>
                    <a:lnB>
                      <a:noFill/>
                    </a:lnB>
                    <a:solidFill>
                      <a:srgbClr val="E8F6F7"/>
                    </a:solidFill>
                  </a:tcPr>
                </a:tc>
                <a:extLst>
                  <a:ext uri="{0D108BD9-81ED-4DB2-BD59-A6C34878D82A}">
                    <a16:rowId xmlns:a16="http://schemas.microsoft.com/office/drawing/2014/main" val="10002"/>
                  </a:ext>
                </a:extLst>
              </a:tr>
              <a:tr h="552450">
                <a:tc>
                  <a:txBody>
                    <a:bodyPr/>
                    <a:lstStyle/>
                    <a:p>
                      <a:r>
                        <a:rPr sz="1200" b="1">
                          <a:solidFill>
                            <a:srgbClr val="17242B"/>
                          </a:solidFill>
                          <a:latin typeface="Arial"/>
                          <a:ea typeface="Arial"/>
                          <a:cs typeface="Arial"/>
                        </a:rPr>
                        <a:t>Carenza di B1 (vomito, rapido calo ponderale, neuropatia ecc)</a:t>
                      </a:r>
                      <a:endParaRPr sz="1200"/>
                    </a:p>
                  </a:txBody>
                  <a:tcPr marL="76200" marR="76200" marT="38100" marB="38100" anchor="ctr">
                    <a:lnL>
                      <a:noFill/>
                    </a:lnL>
                    <a:lnR>
                      <a:noFill/>
                    </a:lnR>
                    <a:lnT>
                      <a:noFill/>
                    </a:lnT>
                    <a:lnB>
                      <a:noFill/>
                    </a:lnB>
                    <a:solidFill>
                      <a:srgbClr val="FFFFFF"/>
                    </a:solidFill>
                  </a:tcPr>
                </a:tc>
                <a:tc>
                  <a:txBody>
                    <a:bodyPr/>
                    <a:lstStyle/>
                    <a:p>
                      <a:pPr algn="r">
                        <a:buNone/>
                      </a:pPr>
                      <a:r>
                        <a:rPr sz="1200" b="1">
                          <a:solidFill>
                            <a:srgbClr val="078F94"/>
                          </a:solidFill>
                          <a:latin typeface="Arial"/>
                          <a:ea typeface="Arial"/>
                          <a:cs typeface="Arial"/>
                        </a:rPr>
                        <a:t>100 mg 2–3 volte/die</a:t>
                      </a:r>
                      <a:endParaRPr sz="1200"/>
                    </a:p>
                  </a:txBody>
                  <a:tcPr marL="76200" marR="76200" marT="38100" marB="38100" anchor="ctr">
                    <a:lnL>
                      <a:noFill/>
                    </a:lnL>
                    <a:lnR>
                      <a:noFill/>
                    </a:lnR>
                    <a:lnT>
                      <a:noFill/>
                    </a:lnT>
                    <a:lnB>
                      <a:noFill/>
                    </a:lnB>
                    <a:solidFill>
                      <a:srgbClr val="FFFFFF"/>
                    </a:solidFill>
                  </a:tcPr>
                </a:tc>
                <a:tc>
                  <a:txBody>
                    <a:bodyPr/>
                    <a:lstStyle/>
                    <a:p>
                      <a:r>
                        <a:rPr sz="1200" b="1">
                          <a:solidFill>
                            <a:srgbClr val="334155"/>
                          </a:solidFill>
                          <a:latin typeface="Arial"/>
                          <a:ea typeface="Arial"/>
                          <a:cs typeface="Arial"/>
                        </a:rPr>
                        <a:t>Orale</a:t>
                      </a:r>
                    </a:p>
                  </a:txBody>
                  <a:tcPr marL="76200" marR="76200" marT="38100" marB="38100" anchor="ctr">
                    <a:lnL>
                      <a:noFill/>
                    </a:lnL>
                    <a:lnR>
                      <a:noFill/>
                    </a:lnR>
                    <a:lnT>
                      <a:noFill/>
                    </a:lnT>
                    <a:lnB>
                      <a:noFill/>
                    </a:lnB>
                    <a:solidFill>
                      <a:srgbClr val="FFFFFF"/>
                    </a:solidFill>
                  </a:tcPr>
                </a:tc>
                <a:tc>
                  <a:txBody>
                    <a:bodyPr/>
                    <a:lstStyle/>
                    <a:p>
                      <a:r>
                        <a:rPr sz="1200">
                          <a:solidFill>
                            <a:srgbClr val="17242B"/>
                          </a:solidFill>
                          <a:latin typeface="Arial"/>
                          <a:ea typeface="Arial"/>
                          <a:cs typeface="Arial"/>
                        </a:rPr>
                        <a:t>Trattamento della carenza</a:t>
                      </a:r>
                    </a:p>
                  </a:txBody>
                  <a:tcPr marL="76200" marR="76200" marT="38100" marB="38100" anchor="ctr">
                    <a:lnL>
                      <a:noFill/>
                    </a:lnL>
                    <a:lnR>
                      <a:noFill/>
                    </a:lnR>
                    <a:lnT>
                      <a:noFill/>
                    </a:lnT>
                    <a:lnB>
                      <a:noFill/>
                    </a:lnB>
                    <a:solidFill>
                      <a:srgbClr val="FFFFFF"/>
                    </a:solidFill>
                  </a:tcPr>
                </a:tc>
                <a:extLst>
                  <a:ext uri="{0D108BD9-81ED-4DB2-BD59-A6C34878D82A}">
                    <a16:rowId xmlns:a16="http://schemas.microsoft.com/office/drawing/2014/main" val="10003"/>
                  </a:ext>
                </a:extLst>
              </a:tr>
              <a:tr h="495300">
                <a:tc>
                  <a:txBody>
                    <a:bodyPr/>
                    <a:lstStyle/>
                    <a:p>
                      <a:r>
                        <a:rPr sz="1200" b="1">
                          <a:solidFill>
                            <a:srgbClr val="17242B"/>
                          </a:solidFill>
                          <a:latin typeface="Arial"/>
                          <a:ea typeface="Arial"/>
                          <a:cs typeface="Arial"/>
                        </a:rPr>
                        <a:t>Carenza accertata – trattamento EV</a:t>
                      </a:r>
                      <a:endParaRPr sz="1200"/>
                    </a:p>
                  </a:txBody>
                  <a:tcPr marL="76200" marR="76200" marT="38100" marB="38100" anchor="ctr">
                    <a:lnL>
                      <a:noFill/>
                    </a:lnL>
                    <a:lnR>
                      <a:noFill/>
                    </a:lnR>
                    <a:lnT>
                      <a:noFill/>
                    </a:lnT>
                    <a:lnB>
                      <a:noFill/>
                    </a:lnB>
                    <a:solidFill>
                      <a:srgbClr val="FFF0F1"/>
                    </a:solidFill>
                  </a:tcPr>
                </a:tc>
                <a:tc>
                  <a:txBody>
                    <a:bodyPr/>
                    <a:lstStyle/>
                    <a:p>
                      <a:pPr algn="r">
                        <a:buNone/>
                      </a:pPr>
                      <a:r>
                        <a:rPr sz="1200" b="1">
                          <a:solidFill>
                            <a:srgbClr val="078F94"/>
                          </a:solidFill>
                          <a:latin typeface="Arial"/>
                          <a:ea typeface="Arial"/>
                          <a:cs typeface="Arial"/>
                        </a:rPr>
                        <a:t>200 mg 3 volte/die</a:t>
                      </a:r>
                      <a:endParaRPr sz="1200"/>
                    </a:p>
                  </a:txBody>
                  <a:tcPr marL="76200" marR="76200" marT="38100" marB="38100" anchor="ctr">
                    <a:lnL>
                      <a:noFill/>
                    </a:lnL>
                    <a:lnR>
                      <a:noFill/>
                    </a:lnR>
                    <a:lnT>
                      <a:noFill/>
                    </a:lnT>
                    <a:lnB>
                      <a:noFill/>
                    </a:lnB>
                    <a:solidFill>
                      <a:srgbClr val="FFF0F1"/>
                    </a:solidFill>
                  </a:tcPr>
                </a:tc>
                <a:tc>
                  <a:txBody>
                    <a:bodyPr/>
                    <a:lstStyle/>
                    <a:p>
                      <a:r>
                        <a:rPr sz="1200" b="1">
                          <a:solidFill>
                            <a:srgbClr val="334155"/>
                          </a:solidFill>
                          <a:latin typeface="Arial"/>
                          <a:ea typeface="Arial"/>
                          <a:cs typeface="Arial"/>
                        </a:rPr>
                        <a:t>EV</a:t>
                      </a:r>
                    </a:p>
                  </a:txBody>
                  <a:tcPr marL="76200" marR="76200" marT="38100" marB="38100" anchor="ctr">
                    <a:lnL>
                      <a:noFill/>
                    </a:lnL>
                    <a:lnR>
                      <a:noFill/>
                    </a:lnR>
                    <a:lnT>
                      <a:noFill/>
                    </a:lnT>
                    <a:lnB>
                      <a:noFill/>
                    </a:lnB>
                    <a:solidFill>
                      <a:srgbClr val="FFF0F1"/>
                    </a:solidFill>
                  </a:tcPr>
                </a:tc>
                <a:tc>
                  <a:txBody>
                    <a:bodyPr/>
                    <a:lstStyle/>
                    <a:p>
                      <a:endParaRPr lang="it-IT" sz="1200" dirty="0">
                        <a:solidFill>
                          <a:srgbClr val="17242B"/>
                        </a:solidFill>
                        <a:latin typeface="Arial"/>
                        <a:ea typeface="Arial"/>
                        <a:cs typeface="Arial"/>
                      </a:endParaRPr>
                    </a:p>
                    <a:p>
                      <a:r>
                        <a:rPr sz="1200" dirty="0">
                          <a:solidFill>
                            <a:srgbClr val="17242B"/>
                          </a:solidFill>
                          <a:latin typeface="Arial"/>
                          <a:ea typeface="Arial"/>
                          <a:cs typeface="Arial"/>
                        </a:rPr>
                        <a:t>Nei </a:t>
                      </a:r>
                      <a:r>
                        <a:rPr sz="1200" dirty="0" err="1">
                          <a:solidFill>
                            <a:srgbClr val="17242B"/>
                          </a:solidFill>
                          <a:latin typeface="Arial"/>
                          <a:ea typeface="Arial"/>
                          <a:cs typeface="Arial"/>
                        </a:rPr>
                        <a:t>casi</a:t>
                      </a:r>
                      <a:r>
                        <a:rPr sz="1200" dirty="0">
                          <a:solidFill>
                            <a:srgbClr val="17242B"/>
                          </a:solidFill>
                          <a:latin typeface="Arial"/>
                          <a:ea typeface="Arial"/>
                          <a:cs typeface="Arial"/>
                        </a:rPr>
                        <a:t> </a:t>
                      </a:r>
                      <a:r>
                        <a:rPr sz="1200" dirty="0" err="1">
                          <a:solidFill>
                            <a:srgbClr val="17242B"/>
                          </a:solidFill>
                          <a:latin typeface="Arial"/>
                          <a:ea typeface="Arial"/>
                          <a:cs typeface="Arial"/>
                        </a:rPr>
                        <a:t>che</a:t>
                      </a:r>
                      <a:r>
                        <a:rPr sz="1200" dirty="0">
                          <a:solidFill>
                            <a:srgbClr val="17242B"/>
                          </a:solidFill>
                          <a:latin typeface="Arial"/>
                          <a:ea typeface="Arial"/>
                          <a:cs typeface="Arial"/>
                        </a:rPr>
                        <a:t> </a:t>
                      </a:r>
                      <a:r>
                        <a:rPr sz="1200" dirty="0" err="1">
                          <a:solidFill>
                            <a:srgbClr val="17242B"/>
                          </a:solidFill>
                          <a:latin typeface="Arial"/>
                          <a:ea typeface="Arial"/>
                          <a:cs typeface="Arial"/>
                        </a:rPr>
                        <a:t>richiedono</a:t>
                      </a:r>
                      <a:r>
                        <a:rPr sz="1200" dirty="0">
                          <a:solidFill>
                            <a:srgbClr val="17242B"/>
                          </a:solidFill>
                          <a:latin typeface="Arial"/>
                          <a:ea typeface="Arial"/>
                          <a:cs typeface="Arial"/>
                        </a:rPr>
                        <a:t> </a:t>
                      </a:r>
                      <a:r>
                        <a:rPr sz="1200" dirty="0" err="1">
                          <a:solidFill>
                            <a:srgbClr val="17242B"/>
                          </a:solidFill>
                          <a:latin typeface="Arial"/>
                          <a:ea typeface="Arial"/>
                          <a:cs typeface="Arial"/>
                        </a:rPr>
                        <a:t>terapia</a:t>
                      </a:r>
                      <a:r>
                        <a:rPr sz="1200" dirty="0">
                          <a:solidFill>
                            <a:srgbClr val="17242B"/>
                          </a:solidFill>
                          <a:latin typeface="Arial"/>
                          <a:ea typeface="Arial"/>
                          <a:cs typeface="Arial"/>
                        </a:rPr>
                        <a:t> </a:t>
                      </a:r>
                      <a:r>
                        <a:rPr sz="1200" dirty="0" err="1">
                          <a:solidFill>
                            <a:srgbClr val="17242B"/>
                          </a:solidFill>
                          <a:latin typeface="Arial"/>
                          <a:ea typeface="Arial"/>
                          <a:cs typeface="Arial"/>
                        </a:rPr>
                        <a:t>parenterale</a:t>
                      </a:r>
                      <a:endParaRPr sz="1200" dirty="0">
                        <a:solidFill>
                          <a:srgbClr val="17242B"/>
                        </a:solidFill>
                        <a:latin typeface="Arial"/>
                        <a:ea typeface="Arial"/>
                        <a:cs typeface="Arial"/>
                      </a:endParaRPr>
                    </a:p>
                  </a:txBody>
                  <a:tcPr marL="76200" marR="76200" marT="38100" marB="38100" anchor="ctr">
                    <a:lnL>
                      <a:noFill/>
                    </a:lnL>
                    <a:lnR>
                      <a:noFill/>
                    </a:lnR>
                    <a:lnT>
                      <a:noFill/>
                    </a:lnT>
                    <a:lnB>
                      <a:noFill/>
                    </a:lnB>
                    <a:solidFill>
                      <a:srgbClr val="FFF0F1"/>
                    </a:solidFill>
                  </a:tcPr>
                </a:tc>
                <a:extLst>
                  <a:ext uri="{0D108BD9-81ED-4DB2-BD59-A6C34878D82A}">
                    <a16:rowId xmlns:a16="http://schemas.microsoft.com/office/drawing/2014/main" val="10004"/>
                  </a:ext>
                </a:extLst>
              </a:tr>
              <a:tr h="457200">
                <a:tc>
                  <a:txBody>
                    <a:bodyPr/>
                    <a:lstStyle/>
                    <a:p>
                      <a:r>
                        <a:rPr sz="1200" b="1">
                          <a:solidFill>
                            <a:srgbClr val="17242B"/>
                          </a:solidFill>
                          <a:latin typeface="Arial"/>
                          <a:ea typeface="Arial"/>
                          <a:cs typeface="Arial"/>
                        </a:rPr>
                        <a:t>Carenza accertata – alternativa EV</a:t>
                      </a:r>
                      <a:endParaRPr sz="1200"/>
                    </a:p>
                  </a:txBody>
                  <a:tcPr marL="76200" marR="76200" marT="38100" marB="38100" anchor="ctr">
                    <a:lnL>
                      <a:noFill/>
                    </a:lnL>
                    <a:lnR>
                      <a:noFill/>
                    </a:lnR>
                    <a:lnT>
                      <a:noFill/>
                    </a:lnT>
                    <a:lnB>
                      <a:noFill/>
                    </a:lnB>
                    <a:solidFill>
                      <a:srgbClr val="FFF0F1"/>
                    </a:solidFill>
                  </a:tcPr>
                </a:tc>
                <a:tc>
                  <a:txBody>
                    <a:bodyPr/>
                    <a:lstStyle/>
                    <a:p>
                      <a:pPr algn="r">
                        <a:buNone/>
                      </a:pPr>
                      <a:r>
                        <a:rPr sz="1200" b="1" dirty="0">
                          <a:solidFill>
                            <a:srgbClr val="078F94"/>
                          </a:solidFill>
                          <a:latin typeface="Arial"/>
                          <a:ea typeface="Arial"/>
                          <a:cs typeface="Arial"/>
                        </a:rPr>
                        <a:t>500 mg 1–2 volte/die</a:t>
                      </a:r>
                      <a:r>
                        <a:rPr lang="it-IT" sz="1200" b="1" dirty="0">
                          <a:solidFill>
                            <a:srgbClr val="078F94"/>
                          </a:solidFill>
                          <a:latin typeface="+mn-lt"/>
                          <a:ea typeface="+mn-ea"/>
                          <a:cs typeface="+mn-cs"/>
                        </a:rPr>
                        <a:t> per 3–5 giorni</a:t>
                      </a:r>
                      <a:endParaRPr sz="1200" dirty="0"/>
                    </a:p>
                  </a:txBody>
                  <a:tcPr marL="76200" marR="76200" marT="38100" marB="38100" anchor="ctr">
                    <a:lnL>
                      <a:noFill/>
                    </a:lnL>
                    <a:lnR>
                      <a:noFill/>
                    </a:lnR>
                    <a:lnT>
                      <a:noFill/>
                    </a:lnT>
                    <a:lnB>
                      <a:noFill/>
                    </a:lnB>
                    <a:solidFill>
                      <a:srgbClr val="FFF0F1"/>
                    </a:solidFill>
                  </a:tcPr>
                </a:tc>
                <a:tc>
                  <a:txBody>
                    <a:bodyPr/>
                    <a:lstStyle/>
                    <a:p>
                      <a:r>
                        <a:rPr sz="1200" b="1" dirty="0">
                          <a:solidFill>
                            <a:srgbClr val="334155"/>
                          </a:solidFill>
                          <a:latin typeface="Arial"/>
                          <a:ea typeface="Arial"/>
                          <a:cs typeface="Arial"/>
                        </a:rPr>
                        <a:t>EV</a:t>
                      </a:r>
                    </a:p>
                  </a:txBody>
                  <a:tcPr marL="76200" marR="76200" marT="38100" marB="38100" anchor="ctr">
                    <a:lnL>
                      <a:noFill/>
                    </a:lnL>
                    <a:lnR>
                      <a:noFill/>
                    </a:lnR>
                    <a:lnT>
                      <a:noFill/>
                    </a:lnT>
                    <a:lnB>
                      <a:noFill/>
                    </a:lnB>
                    <a:solidFill>
                      <a:srgbClr val="FFF0F1"/>
                    </a:solidFill>
                  </a:tcPr>
                </a:tc>
                <a:tc>
                  <a:txBody>
                    <a:bodyPr/>
                    <a:lstStyle/>
                    <a:p>
                      <a:r>
                        <a:rPr lang="it-IT" sz="1200" dirty="0">
                          <a:solidFill>
                            <a:srgbClr val="17242B"/>
                          </a:solidFill>
                          <a:latin typeface="Arial"/>
                          <a:ea typeface="Arial"/>
                          <a:cs typeface="Arial"/>
                        </a:rPr>
                        <a:t>Poi</a:t>
                      </a:r>
                      <a:endParaRPr sz="1200" dirty="0">
                        <a:solidFill>
                          <a:srgbClr val="17242B"/>
                        </a:solidFill>
                        <a:latin typeface="Arial"/>
                        <a:ea typeface="Arial"/>
                        <a:cs typeface="Arial"/>
                      </a:endParaRPr>
                    </a:p>
                  </a:txBody>
                  <a:tcPr marL="76200" marR="76200" marT="38100" marB="38100" anchor="ctr">
                    <a:lnL>
                      <a:noFill/>
                    </a:lnL>
                    <a:lnR>
                      <a:noFill/>
                    </a:lnR>
                    <a:lnT>
                      <a:noFill/>
                    </a:lnT>
                    <a:lnB>
                      <a:noFill/>
                    </a:lnB>
                    <a:solidFill>
                      <a:srgbClr val="FFF0F1"/>
                    </a:solidFill>
                  </a:tcPr>
                </a:tc>
                <a:extLst>
                  <a:ext uri="{0D108BD9-81ED-4DB2-BD59-A6C34878D82A}">
                    <a16:rowId xmlns:a16="http://schemas.microsoft.com/office/drawing/2014/main" val="10005"/>
                  </a:ext>
                </a:extLst>
              </a:tr>
              <a:tr h="552450">
                <a:tc>
                  <a:txBody>
                    <a:bodyPr/>
                    <a:lstStyle/>
                    <a:p>
                      <a:r>
                        <a:rPr lang="it-IT" sz="1200" b="1" dirty="0">
                          <a:solidFill>
                            <a:srgbClr val="17242B"/>
                          </a:solidFill>
                          <a:latin typeface="Arial"/>
                          <a:ea typeface="Arial"/>
                          <a:cs typeface="Arial"/>
                        </a:rPr>
                        <a:t>T</a:t>
                      </a:r>
                      <a:r>
                        <a:rPr sz="1200" b="1" dirty="0" err="1">
                          <a:solidFill>
                            <a:srgbClr val="17242B"/>
                          </a:solidFill>
                          <a:latin typeface="Arial"/>
                          <a:ea typeface="Arial"/>
                          <a:cs typeface="Arial"/>
                        </a:rPr>
                        <a:t>erapia</a:t>
                      </a:r>
                      <a:r>
                        <a:rPr sz="1200" b="1" dirty="0">
                          <a:solidFill>
                            <a:srgbClr val="17242B"/>
                          </a:solidFill>
                          <a:latin typeface="Arial"/>
                          <a:ea typeface="Arial"/>
                          <a:cs typeface="Arial"/>
                        </a:rPr>
                        <a:t> EV</a:t>
                      </a:r>
                      <a:endParaRPr sz="1200" dirty="0"/>
                    </a:p>
                  </a:txBody>
                  <a:tcPr marL="76200" marR="76200" marT="38100" marB="38100" anchor="ctr">
                    <a:lnL>
                      <a:noFill/>
                    </a:lnL>
                    <a:lnR>
                      <a:noFill/>
                    </a:lnR>
                    <a:lnT>
                      <a:noFill/>
                    </a:lnT>
                    <a:lnB>
                      <a:noFill/>
                    </a:lnB>
                    <a:solidFill>
                      <a:srgbClr val="FFF0F1"/>
                    </a:solidFill>
                  </a:tcPr>
                </a:tc>
                <a:tc>
                  <a:txBody>
                    <a:bodyPr/>
                    <a:lstStyle/>
                    <a:p>
                      <a:pPr algn="r">
                        <a:buNone/>
                      </a:pPr>
                      <a:r>
                        <a:rPr sz="1200" b="1" dirty="0">
                          <a:solidFill>
                            <a:srgbClr val="078F94"/>
                          </a:solidFill>
                          <a:latin typeface="Arial"/>
                          <a:ea typeface="Arial"/>
                          <a:cs typeface="Arial"/>
                        </a:rPr>
                        <a:t>250 mg/die per 3–5 </a:t>
                      </a:r>
                      <a:r>
                        <a:rPr sz="1200" b="1" dirty="0" err="1">
                          <a:solidFill>
                            <a:srgbClr val="078F94"/>
                          </a:solidFill>
                          <a:latin typeface="Arial"/>
                          <a:ea typeface="Arial"/>
                          <a:cs typeface="Arial"/>
                        </a:rPr>
                        <a:t>giorni</a:t>
                      </a:r>
                      <a:endParaRPr sz="1200" dirty="0"/>
                    </a:p>
                  </a:txBody>
                  <a:tcPr marL="76200" marR="76200" marT="38100" marB="38100" anchor="ctr">
                    <a:lnL>
                      <a:noFill/>
                    </a:lnL>
                    <a:lnR>
                      <a:noFill/>
                    </a:lnR>
                    <a:lnT>
                      <a:noFill/>
                    </a:lnT>
                    <a:lnB>
                      <a:noFill/>
                    </a:lnB>
                    <a:solidFill>
                      <a:srgbClr val="FFF0F1"/>
                    </a:solidFill>
                  </a:tcPr>
                </a:tc>
                <a:tc>
                  <a:txBody>
                    <a:bodyPr/>
                    <a:lstStyle/>
                    <a:p>
                      <a:r>
                        <a:rPr sz="1200" b="1">
                          <a:solidFill>
                            <a:srgbClr val="334155"/>
                          </a:solidFill>
                          <a:latin typeface="Arial"/>
                          <a:ea typeface="Arial"/>
                          <a:cs typeface="Arial"/>
                        </a:rPr>
                        <a:t>EV</a:t>
                      </a:r>
                    </a:p>
                  </a:txBody>
                  <a:tcPr marL="76200" marR="76200" marT="38100" marB="38100" anchor="ctr">
                    <a:lnL>
                      <a:noFill/>
                    </a:lnL>
                    <a:lnR>
                      <a:noFill/>
                    </a:lnR>
                    <a:lnT>
                      <a:noFill/>
                    </a:lnT>
                    <a:lnB>
                      <a:noFill/>
                    </a:lnB>
                    <a:solidFill>
                      <a:srgbClr val="FFF0F1"/>
                    </a:solidFill>
                  </a:tcPr>
                </a:tc>
                <a:tc>
                  <a:txBody>
                    <a:bodyPr/>
                    <a:lstStyle/>
                    <a:p>
                      <a:r>
                        <a:rPr sz="1200" dirty="0" err="1">
                          <a:solidFill>
                            <a:srgbClr val="17242B"/>
                          </a:solidFill>
                          <a:latin typeface="Arial"/>
                          <a:ea typeface="Arial"/>
                          <a:cs typeface="Arial"/>
                        </a:rPr>
                        <a:t>Successivamente</a:t>
                      </a:r>
                      <a:r>
                        <a:rPr sz="1200" dirty="0">
                          <a:solidFill>
                            <a:srgbClr val="17242B"/>
                          </a:solidFill>
                          <a:latin typeface="Arial"/>
                          <a:ea typeface="Arial"/>
                          <a:cs typeface="Arial"/>
                        </a:rPr>
                        <a:t> passaggio alla </a:t>
                      </a:r>
                      <a:r>
                        <a:rPr sz="1200" dirty="0" err="1">
                          <a:solidFill>
                            <a:srgbClr val="17242B"/>
                          </a:solidFill>
                          <a:latin typeface="Arial"/>
                          <a:ea typeface="Arial"/>
                          <a:cs typeface="Arial"/>
                        </a:rPr>
                        <a:t>terapia</a:t>
                      </a:r>
                      <a:r>
                        <a:rPr sz="1200" dirty="0">
                          <a:solidFill>
                            <a:srgbClr val="17242B"/>
                          </a:solidFill>
                          <a:latin typeface="Arial"/>
                          <a:ea typeface="Arial"/>
                          <a:cs typeface="Arial"/>
                        </a:rPr>
                        <a:t> </a:t>
                      </a:r>
                      <a:r>
                        <a:rPr sz="1200" dirty="0" err="1">
                          <a:solidFill>
                            <a:srgbClr val="17242B"/>
                          </a:solidFill>
                          <a:latin typeface="Arial"/>
                          <a:ea typeface="Arial"/>
                          <a:cs typeface="Arial"/>
                        </a:rPr>
                        <a:t>orale</a:t>
                      </a:r>
                      <a:endParaRPr sz="1200" dirty="0">
                        <a:solidFill>
                          <a:srgbClr val="17242B"/>
                        </a:solidFill>
                        <a:latin typeface="Arial"/>
                        <a:ea typeface="Arial"/>
                        <a:cs typeface="Arial"/>
                      </a:endParaRPr>
                    </a:p>
                  </a:txBody>
                  <a:tcPr marL="76200" marR="76200" marT="38100" marB="38100" anchor="ctr">
                    <a:lnL>
                      <a:noFill/>
                    </a:lnL>
                    <a:lnR>
                      <a:noFill/>
                    </a:lnR>
                    <a:lnT>
                      <a:noFill/>
                    </a:lnT>
                    <a:lnB>
                      <a:noFill/>
                    </a:lnB>
                    <a:solidFill>
                      <a:srgbClr val="FFF0F1"/>
                    </a:solidFill>
                  </a:tcPr>
                </a:tc>
                <a:extLst>
                  <a:ext uri="{0D108BD9-81ED-4DB2-BD59-A6C34878D82A}">
                    <a16:rowId xmlns:a16="http://schemas.microsoft.com/office/drawing/2014/main" val="10006"/>
                  </a:ext>
                </a:extLst>
              </a:tr>
              <a:tr h="514350">
                <a:tc>
                  <a:txBody>
                    <a:bodyPr/>
                    <a:lstStyle/>
                    <a:p>
                      <a:r>
                        <a:rPr sz="1200" b="1">
                          <a:solidFill>
                            <a:srgbClr val="17242B"/>
                          </a:solidFill>
                          <a:latin typeface="Arial"/>
                          <a:ea typeface="Arial"/>
                          <a:cs typeface="Arial"/>
                        </a:rPr>
                        <a:t>Carenza accertata – IM</a:t>
                      </a:r>
                      <a:endParaRPr sz="1200"/>
                    </a:p>
                  </a:txBody>
                  <a:tcPr marL="76200" marR="76200" marT="38100" marB="38100" anchor="ctr">
                    <a:lnL>
                      <a:noFill/>
                    </a:lnL>
                    <a:lnR>
                      <a:noFill/>
                    </a:lnR>
                    <a:lnT>
                      <a:noFill/>
                    </a:lnT>
                    <a:lnB>
                      <a:noFill/>
                    </a:lnB>
                    <a:solidFill>
                      <a:srgbClr val="FFF8EA"/>
                    </a:solidFill>
                  </a:tcPr>
                </a:tc>
                <a:tc>
                  <a:txBody>
                    <a:bodyPr/>
                    <a:lstStyle/>
                    <a:p>
                      <a:pPr algn="r">
                        <a:buNone/>
                      </a:pPr>
                      <a:r>
                        <a:rPr sz="1200" b="1">
                          <a:solidFill>
                            <a:srgbClr val="078F94"/>
                          </a:solidFill>
                          <a:latin typeface="Arial"/>
                          <a:ea typeface="Arial"/>
                          <a:cs typeface="Arial"/>
                        </a:rPr>
                        <a:t>250 mg/die per 3–5 giorni</a:t>
                      </a:r>
                      <a:endParaRPr sz="1200"/>
                    </a:p>
                  </a:txBody>
                  <a:tcPr marL="76200" marR="76200" marT="38100" marB="38100" anchor="ctr">
                    <a:lnL>
                      <a:noFill/>
                    </a:lnL>
                    <a:lnR>
                      <a:noFill/>
                    </a:lnR>
                    <a:lnT>
                      <a:noFill/>
                    </a:lnT>
                    <a:lnB>
                      <a:noFill/>
                    </a:lnB>
                    <a:solidFill>
                      <a:srgbClr val="FFF8EA"/>
                    </a:solidFill>
                  </a:tcPr>
                </a:tc>
                <a:tc>
                  <a:txBody>
                    <a:bodyPr/>
                    <a:lstStyle/>
                    <a:p>
                      <a:r>
                        <a:rPr sz="1200" b="1">
                          <a:solidFill>
                            <a:srgbClr val="334155"/>
                          </a:solidFill>
                          <a:latin typeface="Arial"/>
                          <a:ea typeface="Arial"/>
                          <a:cs typeface="Arial"/>
                        </a:rPr>
                        <a:t>IM</a:t>
                      </a:r>
                    </a:p>
                  </a:txBody>
                  <a:tcPr marL="76200" marR="76200" marT="38100" marB="38100" anchor="ctr">
                    <a:lnL>
                      <a:noFill/>
                    </a:lnL>
                    <a:lnR>
                      <a:noFill/>
                    </a:lnR>
                    <a:lnT>
                      <a:noFill/>
                    </a:lnT>
                    <a:lnB>
                      <a:noFill/>
                    </a:lnB>
                    <a:solidFill>
                      <a:srgbClr val="FFF8EA"/>
                    </a:solidFill>
                  </a:tcPr>
                </a:tc>
                <a:tc>
                  <a:txBody>
                    <a:bodyPr/>
                    <a:lstStyle/>
                    <a:p>
                      <a:r>
                        <a:rPr sz="1200" dirty="0">
                          <a:solidFill>
                            <a:srgbClr val="17242B"/>
                          </a:solidFill>
                          <a:latin typeface="Arial"/>
                          <a:ea typeface="Arial"/>
                          <a:cs typeface="Arial"/>
                        </a:rPr>
                        <a:t>Alternativa alla </a:t>
                      </a:r>
                      <a:r>
                        <a:rPr sz="1200" dirty="0" err="1">
                          <a:solidFill>
                            <a:srgbClr val="17242B"/>
                          </a:solidFill>
                          <a:latin typeface="Arial"/>
                          <a:ea typeface="Arial"/>
                          <a:cs typeface="Arial"/>
                        </a:rPr>
                        <a:t>terapia</a:t>
                      </a:r>
                      <a:r>
                        <a:rPr sz="1200" dirty="0">
                          <a:solidFill>
                            <a:srgbClr val="17242B"/>
                          </a:solidFill>
                          <a:latin typeface="Arial"/>
                          <a:ea typeface="Arial"/>
                          <a:cs typeface="Arial"/>
                        </a:rPr>
                        <a:t> EV</a:t>
                      </a:r>
                    </a:p>
                  </a:txBody>
                  <a:tcPr marL="76200" marR="76200" marT="38100" marB="38100" anchor="ctr">
                    <a:lnL>
                      <a:noFill/>
                    </a:lnL>
                    <a:lnR>
                      <a:noFill/>
                    </a:lnR>
                    <a:lnT>
                      <a:noFill/>
                    </a:lnT>
                    <a:lnB>
                      <a:noFill/>
                    </a:lnB>
                    <a:solidFill>
                      <a:srgbClr val="FFF8EA"/>
                    </a:solidFill>
                  </a:tcPr>
                </a:tc>
                <a:extLst>
                  <a:ext uri="{0D108BD9-81ED-4DB2-BD59-A6C34878D82A}">
                    <a16:rowId xmlns:a16="http://schemas.microsoft.com/office/drawing/2014/main" val="10007"/>
                  </a:ext>
                </a:extLst>
              </a:tr>
              <a:tr h="514350">
                <a:tc>
                  <a:txBody>
                    <a:bodyPr/>
                    <a:lstStyle/>
                    <a:p>
                      <a:r>
                        <a:rPr sz="1200" b="1">
                          <a:solidFill>
                            <a:srgbClr val="17242B"/>
                          </a:solidFill>
                          <a:latin typeface="Arial"/>
                          <a:ea typeface="Arial"/>
                          <a:cs typeface="Arial"/>
                        </a:rPr>
                        <a:t>Mantenimento IM</a:t>
                      </a:r>
                      <a:endParaRPr sz="1200"/>
                    </a:p>
                  </a:txBody>
                  <a:tcPr marL="76200" marR="76200" marT="38100" marB="38100" anchor="ctr">
                    <a:lnL>
                      <a:noFill/>
                    </a:lnL>
                    <a:lnR>
                      <a:noFill/>
                    </a:lnR>
                    <a:lnT>
                      <a:noFill/>
                    </a:lnT>
                    <a:lnB>
                      <a:noFill/>
                    </a:lnB>
                    <a:solidFill>
                      <a:srgbClr val="FFF8EA"/>
                    </a:solidFill>
                  </a:tcPr>
                </a:tc>
                <a:tc>
                  <a:txBody>
                    <a:bodyPr/>
                    <a:lstStyle/>
                    <a:p>
                      <a:pPr algn="r">
                        <a:buNone/>
                      </a:pPr>
                      <a:r>
                        <a:rPr sz="1200" b="1">
                          <a:solidFill>
                            <a:srgbClr val="078F94"/>
                          </a:solidFill>
                          <a:latin typeface="Arial"/>
                          <a:ea typeface="Arial"/>
                          <a:cs typeface="Arial"/>
                        </a:rPr>
                        <a:t>100–250 mg/mese</a:t>
                      </a:r>
                      <a:endParaRPr sz="1200"/>
                    </a:p>
                  </a:txBody>
                  <a:tcPr marL="76200" marR="76200" marT="38100" marB="38100" anchor="ctr">
                    <a:lnL>
                      <a:noFill/>
                    </a:lnL>
                    <a:lnR>
                      <a:noFill/>
                    </a:lnR>
                    <a:lnT>
                      <a:noFill/>
                    </a:lnT>
                    <a:lnB>
                      <a:noFill/>
                    </a:lnB>
                    <a:solidFill>
                      <a:srgbClr val="FFF8EA"/>
                    </a:solidFill>
                  </a:tcPr>
                </a:tc>
                <a:tc>
                  <a:txBody>
                    <a:bodyPr/>
                    <a:lstStyle/>
                    <a:p>
                      <a:r>
                        <a:rPr sz="1200" b="1">
                          <a:solidFill>
                            <a:srgbClr val="334155"/>
                          </a:solidFill>
                          <a:latin typeface="Arial"/>
                          <a:ea typeface="Arial"/>
                          <a:cs typeface="Arial"/>
                        </a:rPr>
                        <a:t>IM</a:t>
                      </a:r>
                    </a:p>
                  </a:txBody>
                  <a:tcPr marL="76200" marR="76200" marT="38100" marB="38100" anchor="ctr">
                    <a:lnL>
                      <a:noFill/>
                    </a:lnL>
                    <a:lnR>
                      <a:noFill/>
                    </a:lnR>
                    <a:lnT>
                      <a:noFill/>
                    </a:lnT>
                    <a:lnB>
                      <a:noFill/>
                    </a:lnB>
                    <a:solidFill>
                      <a:srgbClr val="FFF8EA"/>
                    </a:solidFill>
                  </a:tcPr>
                </a:tc>
                <a:tc>
                  <a:txBody>
                    <a:bodyPr/>
                    <a:lstStyle/>
                    <a:p>
                      <a:r>
                        <a:rPr sz="1200" dirty="0">
                          <a:solidFill>
                            <a:srgbClr val="17242B"/>
                          </a:solidFill>
                          <a:latin typeface="Arial"/>
                          <a:ea typeface="Arial"/>
                          <a:cs typeface="Arial"/>
                        </a:rPr>
                        <a:t>Schema </a:t>
                      </a:r>
                      <a:r>
                        <a:rPr sz="1200" dirty="0" err="1">
                          <a:solidFill>
                            <a:srgbClr val="17242B"/>
                          </a:solidFill>
                          <a:latin typeface="Arial"/>
                          <a:ea typeface="Arial"/>
                          <a:cs typeface="Arial"/>
                        </a:rPr>
                        <a:t>riportato</a:t>
                      </a:r>
                      <a:r>
                        <a:rPr sz="1200" dirty="0">
                          <a:solidFill>
                            <a:srgbClr val="17242B"/>
                          </a:solidFill>
                          <a:latin typeface="Arial"/>
                          <a:ea typeface="Arial"/>
                          <a:cs typeface="Arial"/>
                        </a:rPr>
                        <a:t> per la </a:t>
                      </a:r>
                      <a:r>
                        <a:rPr sz="1200" dirty="0" err="1">
                          <a:solidFill>
                            <a:srgbClr val="17242B"/>
                          </a:solidFill>
                          <a:latin typeface="Arial"/>
                          <a:ea typeface="Arial"/>
                          <a:cs typeface="Arial"/>
                        </a:rPr>
                        <a:t>carenza</a:t>
                      </a:r>
                      <a:endParaRPr sz="1200" dirty="0">
                        <a:solidFill>
                          <a:srgbClr val="17242B"/>
                        </a:solidFill>
                        <a:latin typeface="Arial"/>
                        <a:ea typeface="Arial"/>
                        <a:cs typeface="Arial"/>
                      </a:endParaRPr>
                    </a:p>
                  </a:txBody>
                  <a:tcPr marL="76200" marR="76200" marT="38100" marB="38100" anchor="ctr">
                    <a:lnL>
                      <a:noFill/>
                    </a:lnL>
                    <a:lnR>
                      <a:noFill/>
                    </a:lnR>
                    <a:lnT>
                      <a:noFill/>
                    </a:lnT>
                    <a:lnB>
                      <a:noFill/>
                    </a:lnB>
                    <a:solidFill>
                      <a:srgbClr val="FFF8EA"/>
                    </a:solidFill>
                  </a:tcPr>
                </a:tc>
                <a:extLst>
                  <a:ext uri="{0D108BD9-81ED-4DB2-BD59-A6C34878D82A}">
                    <a16:rowId xmlns:a16="http://schemas.microsoft.com/office/drawing/2014/main" val="10008"/>
                  </a:ext>
                </a:extLst>
              </a:tr>
            </a:tbl>
          </a:graphicData>
        </a:graphic>
      </p:graphicFrame>
      <p:sp>
        <p:nvSpPr>
          <p:cNvPr id="13" name="CasellaDiTesto 12">
            <a:extLst>
              <a:ext uri="{FF2B5EF4-FFF2-40B4-BE49-F238E27FC236}">
                <a16:creationId xmlns:a16="http://schemas.microsoft.com/office/drawing/2014/main" id="{75780B90-06E0-4F12-AEBD-B4A5F7EBE127}"/>
              </a:ext>
            </a:extLst>
          </p:cNvPr>
          <p:cNvSpPr>
            <a:spLocks noGrp="1"/>
          </p:cNvSpPr>
          <p:nvPr/>
        </p:nvSpPr>
        <p:spPr>
          <a:xfrm>
            <a:off x="602432" y="5941008"/>
            <a:ext cx="10297145" cy="1323439"/>
          </a:xfrm>
          <a:prstGeom prst="rect">
            <a:avLst/>
          </a:prstGeom>
          <a:noFill/>
        </p:spPr>
        <p:txBody>
          <a:bodyPr wrap="square">
            <a:spAutoFit/>
          </a:bodyPr>
          <a:lstStyle/>
          <a:p>
            <a:endParaRPr sz="2000"/>
          </a:p>
        </p:txBody>
      </p:sp>
      <p:pic>
        <p:nvPicPr>
          <p:cNvPr id="37" name="Immagine 36"/>
          <p:cNvPicPr>
            <a:picLocks noChangeAspect="1"/>
          </p:cNvPicPr>
          <p:nvPr/>
        </p:nvPicPr>
        <p:blipFill>
          <a:blip r:embed="rId3"/>
          <a:srcRect/>
          <a:stretch>
            <a:fillRect/>
          </a:stretch>
        </p:blipFill>
        <p:spPr>
          <a:xfrm>
            <a:off x="10858500" y="8001000"/>
            <a:ext cx="19050" cy="19050"/>
          </a:xfrm>
          <a:prstGeom prst="rect">
            <a:avLst/>
          </a:prstGeom>
        </p:spPr>
      </p:pic>
      <p:sp>
        <p:nvSpPr>
          <p:cNvPr id="17" name="Rettangolo con angoli arrotondati 16">
            <a:extLst>
              <a:ext uri="{FF2B5EF4-FFF2-40B4-BE49-F238E27FC236}">
                <a16:creationId xmlns:a16="http://schemas.microsoft.com/office/drawing/2014/main" id="{7B511BB8-9A20-40E1-857E-B206AA79D78C}"/>
              </a:ext>
            </a:extLst>
          </p:cNvPr>
          <p:cNvSpPr>
            <a:spLocks noGrp="1"/>
          </p:cNvSpPr>
          <p:nvPr/>
        </p:nvSpPr>
        <p:spPr>
          <a:xfrm>
            <a:off x="361950" y="361950"/>
            <a:ext cx="10706100" cy="1104900"/>
          </a:xfrm>
          <a:prstGeom prst="roundRect">
            <a:avLst>
              <a:gd name="adj" fmla="val 6897"/>
            </a:avLst>
          </a:prstGeom>
          <a:solidFill>
            <a:srgbClr val="078F94"/>
          </a:solidFill>
          <a:ln w="0">
            <a:solidFill>
              <a:srgbClr val="078F94"/>
            </a:solidFill>
          </a:ln>
        </p:spPr>
        <p:txBody>
          <a:bodyPr/>
          <a:lstStyle/>
          <a:p>
            <a:endParaRPr lang="it-IT"/>
          </a:p>
        </p:txBody>
      </p:sp>
      <p:sp>
        <p:nvSpPr>
          <p:cNvPr id="18" name="Rettangolo 17">
            <a:extLst>
              <a:ext uri="{FF2B5EF4-FFF2-40B4-BE49-F238E27FC236}">
                <a16:creationId xmlns:a16="http://schemas.microsoft.com/office/drawing/2014/main" id="{683DADCA-6016-4B37-9B28-031C6C9FA004}"/>
              </a:ext>
            </a:extLst>
          </p:cNvPr>
          <p:cNvSpPr>
            <a:spLocks noGrp="1"/>
          </p:cNvSpPr>
          <p:nvPr/>
        </p:nvSpPr>
        <p:spPr>
          <a:xfrm>
            <a:off x="361950" y="361950"/>
            <a:ext cx="133350" cy="1104900"/>
          </a:xfrm>
          <a:prstGeom prst="rect">
            <a:avLst/>
          </a:prstGeom>
          <a:solidFill>
            <a:srgbClr val="F05258"/>
          </a:solidFill>
          <a:ln w="0">
            <a:solidFill>
              <a:srgbClr val="F05258"/>
            </a:solidFill>
          </a:ln>
        </p:spPr>
        <p:txBody>
          <a:bodyPr/>
          <a:lstStyle/>
          <a:p>
            <a:endParaRPr lang="it-IT"/>
          </a:p>
        </p:txBody>
      </p:sp>
      <p:sp>
        <p:nvSpPr>
          <p:cNvPr id="19" name="Rettangolo 18">
            <a:extLst>
              <a:ext uri="{FF2B5EF4-FFF2-40B4-BE49-F238E27FC236}">
                <a16:creationId xmlns:a16="http://schemas.microsoft.com/office/drawing/2014/main" id="{A7400AA2-7092-43A3-93DB-72BD7B093124}"/>
              </a:ext>
            </a:extLst>
          </p:cNvPr>
          <p:cNvSpPr>
            <a:spLocks noGrp="1"/>
          </p:cNvSpPr>
          <p:nvPr/>
        </p:nvSpPr>
        <p:spPr>
          <a:xfrm>
            <a:off x="742950" y="581025"/>
            <a:ext cx="9715500" cy="685800"/>
          </a:xfrm>
          <a:prstGeom prst="rect">
            <a:avLst/>
          </a:prstGeom>
          <a:noFill/>
          <a:ln w="0">
            <a:noFill/>
          </a:ln>
        </p:spPr>
        <p:txBody>
          <a:bodyPr>
            <a:normAutofit/>
          </a:bodyPr>
          <a:lstStyle/>
          <a:p>
            <a:pPr>
              <a:buNone/>
              <a:defRPr sz="2250" b="1">
                <a:solidFill>
                  <a:srgbClr val="FFFFFF"/>
                </a:solidFill>
                <a:latin typeface="Arial"/>
                <a:ea typeface="Arial"/>
                <a:cs typeface="Arial"/>
              </a:defRPr>
            </a:pPr>
            <a:r>
              <a:rPr sz="2250" b="1">
                <a:solidFill>
                  <a:srgbClr val="FFFFFF"/>
                </a:solidFill>
                <a:latin typeface="Arial"/>
                <a:ea typeface="Arial"/>
                <a:cs typeface="Arial"/>
              </a:rPr>
              <a:t>SUPPLEMENTAZIONE DI TIAMINA</a:t>
            </a:r>
          </a:p>
        </p:txBody>
      </p:sp>
      <p:sp>
        <p:nvSpPr>
          <p:cNvPr id="22" name="Rettangolo 21">
            <a:extLst>
              <a:ext uri="{FF2B5EF4-FFF2-40B4-BE49-F238E27FC236}">
                <a16:creationId xmlns:a16="http://schemas.microsoft.com/office/drawing/2014/main" id="{FACB31B3-82DA-44C2-A5DD-17F94FB89D2E}"/>
              </a:ext>
            </a:extLst>
          </p:cNvPr>
          <p:cNvSpPr>
            <a:spLocks noGrp="1"/>
          </p:cNvSpPr>
          <p:nvPr/>
        </p:nvSpPr>
        <p:spPr>
          <a:xfrm>
            <a:off x="590550" y="1600200"/>
            <a:ext cx="10096500" cy="304800"/>
          </a:xfrm>
          <a:prstGeom prst="rect">
            <a:avLst/>
          </a:prstGeom>
          <a:noFill/>
          <a:ln w="0">
            <a:noFill/>
          </a:ln>
        </p:spPr>
        <p:txBody>
          <a:bodyPr>
            <a:normAutofit/>
          </a:bodyPr>
          <a:lstStyle/>
          <a:p>
            <a:pPr>
              <a:buNone/>
              <a:defRPr sz="1350">
                <a:solidFill>
                  <a:srgbClr val="425B64"/>
                </a:solidFill>
                <a:latin typeface="Arial"/>
                <a:ea typeface="Arial"/>
                <a:cs typeface="Arial"/>
              </a:defRPr>
            </a:pPr>
            <a:r>
              <a:rPr sz="1350">
                <a:solidFill>
                  <a:srgbClr val="425B64"/>
                </a:solidFill>
                <a:latin typeface="Arial"/>
                <a:ea typeface="Arial"/>
                <a:cs typeface="Arial"/>
              </a:rPr>
              <a:t>Prevenzione e trattamento in base alla gravità clinica</a:t>
            </a:r>
          </a:p>
        </p:txBody>
      </p:sp>
      <p:sp>
        <p:nvSpPr>
          <p:cNvPr id="23" name="Rettangolo con angoli arrotondati 22">
            <a:extLst>
              <a:ext uri="{FF2B5EF4-FFF2-40B4-BE49-F238E27FC236}">
                <a16:creationId xmlns:a16="http://schemas.microsoft.com/office/drawing/2014/main" id="{54340BF0-922D-46D3-A59E-AB67A4CD377A}"/>
              </a:ext>
            </a:extLst>
          </p:cNvPr>
          <p:cNvSpPr>
            <a:spLocks noGrp="1"/>
          </p:cNvSpPr>
          <p:nvPr/>
        </p:nvSpPr>
        <p:spPr>
          <a:xfrm>
            <a:off x="590550" y="6724650"/>
            <a:ext cx="10248900" cy="742950"/>
          </a:xfrm>
          <a:prstGeom prst="roundRect">
            <a:avLst>
              <a:gd name="adj" fmla="val 10256"/>
            </a:avLst>
          </a:prstGeom>
          <a:solidFill>
            <a:srgbClr val="FFF4F4"/>
          </a:solidFill>
          <a:ln w="14288">
            <a:solidFill>
              <a:srgbClr val="F05258"/>
            </a:solidFill>
          </a:ln>
        </p:spPr>
        <p:txBody>
          <a:bodyPr/>
          <a:lstStyle/>
          <a:p>
            <a:endParaRPr/>
          </a:p>
        </p:txBody>
      </p:sp>
      <p:sp>
        <p:nvSpPr>
          <p:cNvPr id="24" name="Rettangolo 23">
            <a:extLst>
              <a:ext uri="{FF2B5EF4-FFF2-40B4-BE49-F238E27FC236}">
                <a16:creationId xmlns:a16="http://schemas.microsoft.com/office/drawing/2014/main" id="{C429EA41-FAB1-4198-9F4D-5EE3FDBAC738}"/>
              </a:ext>
            </a:extLst>
          </p:cNvPr>
          <p:cNvSpPr>
            <a:spLocks noGrp="1"/>
          </p:cNvSpPr>
          <p:nvPr/>
        </p:nvSpPr>
        <p:spPr>
          <a:xfrm>
            <a:off x="819150" y="6838950"/>
            <a:ext cx="9753600" cy="266700"/>
          </a:xfrm>
          <a:prstGeom prst="rect">
            <a:avLst/>
          </a:prstGeom>
          <a:noFill/>
          <a:ln w="0">
            <a:noFill/>
          </a:ln>
        </p:spPr>
        <p:txBody>
          <a:bodyPr>
            <a:normAutofit fontScale="84167" lnSpcReduction="20000"/>
          </a:bodyPr>
          <a:lstStyle/>
          <a:p>
            <a:pPr>
              <a:buNone/>
              <a:defRPr sz="1500" b="1">
                <a:solidFill>
                  <a:srgbClr val="F05258"/>
                </a:solidFill>
                <a:latin typeface="Arial"/>
                <a:ea typeface="Arial"/>
                <a:cs typeface="Arial"/>
              </a:defRPr>
            </a:pPr>
            <a:r>
              <a:rPr sz="1500" b="1">
                <a:solidFill>
                  <a:srgbClr val="F05258"/>
                </a:solidFill>
                <a:latin typeface="Arial"/>
                <a:ea typeface="Arial"/>
                <a:cs typeface="Arial"/>
              </a:rPr>
              <a:t>INIZIARE IL TRATTAMENTO IL PRIMA POSSIBILE</a:t>
            </a:r>
          </a:p>
        </p:txBody>
      </p:sp>
      <p:sp>
        <p:nvSpPr>
          <p:cNvPr id="25" name="Rettangolo 24">
            <a:extLst>
              <a:ext uri="{FF2B5EF4-FFF2-40B4-BE49-F238E27FC236}">
                <a16:creationId xmlns:a16="http://schemas.microsoft.com/office/drawing/2014/main" id="{62F2E901-7F4E-464D-825C-EF45A89666A8}"/>
              </a:ext>
            </a:extLst>
          </p:cNvPr>
          <p:cNvSpPr>
            <a:spLocks noGrp="1"/>
          </p:cNvSpPr>
          <p:nvPr/>
        </p:nvSpPr>
        <p:spPr>
          <a:xfrm>
            <a:off x="819150" y="7124700"/>
            <a:ext cx="9753600" cy="257175"/>
          </a:xfrm>
          <a:prstGeom prst="rect">
            <a:avLst/>
          </a:prstGeom>
          <a:noFill/>
          <a:ln w="0">
            <a:noFill/>
          </a:ln>
        </p:spPr>
        <p:txBody>
          <a:bodyPr>
            <a:normAutofit fontScale="99554"/>
          </a:bodyPr>
          <a:lstStyle/>
          <a:p>
            <a:pPr>
              <a:buNone/>
              <a:defRPr sz="1050">
                <a:solidFill>
                  <a:srgbClr val="17242B"/>
                </a:solidFill>
                <a:latin typeface="Arial"/>
                <a:ea typeface="Arial"/>
                <a:cs typeface="Arial"/>
              </a:defRPr>
            </a:pPr>
            <a:r>
              <a:rPr sz="1050">
                <a:solidFill>
                  <a:srgbClr val="17242B"/>
                </a:solidFill>
                <a:latin typeface="Arial"/>
                <a:ea typeface="Arial"/>
                <a:cs typeface="Arial"/>
              </a:rPr>
              <a:t>La dose di ripristino dipende dalla via di somministrazione e dalla gravità dei sintomi. Il trattamento può condurre alla remissione completa del quadro neurologico.</a:t>
            </a:r>
          </a:p>
        </p:txBody>
      </p:sp>
    </p:spTree>
    <p:extLst>
      <p:ext uri="{BB962C8B-B14F-4D97-AF65-F5344CB8AC3E}">
        <p14:creationId xmlns:p14="http://schemas.microsoft.com/office/powerpoint/2010/main" val="15736811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5FAFB"/>
        </a:solidFill>
        <a:effectLst/>
      </p:bgPr>
    </p:bg>
    <p:spTree>
      <p:nvGrpSpPr>
        <p:cNvPr id="1" name=""/>
        <p:cNvGrpSpPr/>
        <p:nvPr/>
      </p:nvGrpSpPr>
      <p:grpSpPr>
        <a:xfrm>
          <a:off x="0" y="0"/>
          <a:ext cx="0" cy="0"/>
          <a:chOff x="0" y="0"/>
          <a:chExt cx="0" cy="0"/>
        </a:xfrm>
      </p:grpSpPr>
      <p:sp>
        <p:nvSpPr>
          <p:cNvPr id="23" name="Rettangolo 22">
            <a:extLst>
              <a:ext uri="{FF2B5EF4-FFF2-40B4-BE49-F238E27FC236}">
                <a16:creationId xmlns:a16="http://schemas.microsoft.com/office/drawing/2014/main" id="{24996E99-8D5F-4FF9-85C4-A2BAE6C735B5}"/>
              </a:ext>
            </a:extLst>
          </p:cNvPr>
          <p:cNvSpPr>
            <a:spLocks noGrp="1"/>
          </p:cNvSpPr>
          <p:nvPr/>
        </p:nvSpPr>
        <p:spPr>
          <a:xfrm>
            <a:off x="0" y="0"/>
            <a:ext cx="11430000" cy="152400"/>
          </a:xfrm>
          <a:prstGeom prst="rect">
            <a:avLst/>
          </a:prstGeom>
          <a:solidFill>
            <a:srgbClr val="00A4C2"/>
          </a:solidFill>
          <a:ln w="0">
            <a:solidFill>
              <a:srgbClr val="00A4C2"/>
            </a:solidFill>
          </a:ln>
        </p:spPr>
        <p:txBody>
          <a:bodyPr/>
          <a:lstStyle/>
          <a:p>
            <a:endParaRPr/>
          </a:p>
        </p:txBody>
      </p:sp>
      <p:sp>
        <p:nvSpPr>
          <p:cNvPr id="5" name="Rettangolo 4">
            <a:extLst>
              <a:ext uri="{FF2B5EF4-FFF2-40B4-BE49-F238E27FC236}">
                <a16:creationId xmlns:a16="http://schemas.microsoft.com/office/drawing/2014/main" id="{297CF6B5-AAF7-44A8-94AB-A2726D6B3602}"/>
              </a:ext>
            </a:extLst>
          </p:cNvPr>
          <p:cNvSpPr>
            <a:spLocks noGrp="1"/>
          </p:cNvSpPr>
          <p:nvPr/>
        </p:nvSpPr>
        <p:spPr>
          <a:xfrm>
            <a:off x="723900" y="781050"/>
            <a:ext cx="10096500" cy="876300"/>
          </a:xfrm>
          <a:prstGeom prst="rect">
            <a:avLst/>
          </a:prstGeom>
          <a:noFill/>
          <a:ln w="0">
            <a:noFill/>
            <a:prstDash val="solid"/>
          </a:ln>
        </p:spPr>
        <p:txBody>
          <a:bodyPr anchor="ctr">
            <a:normAutofit/>
          </a:bodyPr>
          <a:lstStyle/>
          <a:p>
            <a:pPr>
              <a:buNone/>
              <a:defRPr sz="1950" b="1">
                <a:solidFill>
                  <a:srgbClr val="00A4C2"/>
                </a:solidFill>
                <a:latin typeface="Arial"/>
                <a:ea typeface="Arial"/>
                <a:cs typeface="Arial"/>
              </a:defRPr>
            </a:pPr>
            <a:endParaRPr/>
          </a:p>
        </p:txBody>
      </p:sp>
      <p:sp>
        <p:nvSpPr>
          <p:cNvPr id="6" name="Rettangolo 5">
            <a:extLst>
              <a:ext uri="{FF2B5EF4-FFF2-40B4-BE49-F238E27FC236}">
                <a16:creationId xmlns:a16="http://schemas.microsoft.com/office/drawing/2014/main" id="{A317EC4D-2D91-471B-A195-FDA2F5A8980F}"/>
              </a:ext>
            </a:extLst>
          </p:cNvPr>
          <p:cNvSpPr>
            <a:spLocks noGrp="1"/>
          </p:cNvSpPr>
          <p:nvPr/>
        </p:nvSpPr>
        <p:spPr>
          <a:xfrm>
            <a:off x="723900" y="1619250"/>
            <a:ext cx="9906000" cy="495300"/>
          </a:xfrm>
          <a:prstGeom prst="rect">
            <a:avLst/>
          </a:prstGeom>
          <a:noFill/>
          <a:ln w="0">
            <a:noFill/>
          </a:ln>
        </p:spPr>
        <p:txBody>
          <a:bodyPr anchor="ctr"/>
          <a:lstStyle/>
          <a:p>
            <a:pPr algn="l">
              <a:buNone/>
              <a:defRPr sz="1500" b="0">
                <a:solidFill>
                  <a:srgbClr val="5D6B78"/>
                </a:solidFill>
              </a:defRPr>
            </a:pPr>
            <a:endParaRPr sz="1500" b="0">
              <a:solidFill>
                <a:srgbClr val="5D6B78"/>
              </a:solidFill>
            </a:endParaRPr>
          </a:p>
        </p:txBody>
      </p:sp>
      <p:sp>
        <p:nvSpPr>
          <p:cNvPr id="24" name="Rettangolo 23">
            <a:extLst>
              <a:ext uri="{FF2B5EF4-FFF2-40B4-BE49-F238E27FC236}">
                <a16:creationId xmlns:a16="http://schemas.microsoft.com/office/drawing/2014/main" id="{9D0E0FF6-1790-42B8-BA23-9D3E5B772E86}"/>
              </a:ext>
            </a:extLst>
          </p:cNvPr>
          <p:cNvSpPr>
            <a:spLocks noGrp="1"/>
          </p:cNvSpPr>
          <p:nvPr/>
        </p:nvSpPr>
        <p:spPr>
          <a:xfrm>
            <a:off x="10858500" y="8001000"/>
            <a:ext cx="19050" cy="19050"/>
          </a:xfrm>
          <a:prstGeom prst="rect">
            <a:avLst/>
          </a:prstGeom>
        </p:spPr>
        <p:txBody>
          <a:bodyPr wrap="square">
            <a:spAutoFit/>
          </a:bodyPr>
          <a:lstStyle/>
          <a:p>
            <a:endParaRPr/>
          </a:p>
        </p:txBody>
      </p:sp>
      <p:sp>
        <p:nvSpPr>
          <p:cNvPr id="25" name="Rettangolo con angoli arrotondati 24">
            <a:extLst>
              <a:ext uri="{FF2B5EF4-FFF2-40B4-BE49-F238E27FC236}">
                <a16:creationId xmlns:a16="http://schemas.microsoft.com/office/drawing/2014/main" id="{192911EB-602A-458B-A2BF-B346BB58BC8D}"/>
              </a:ext>
            </a:extLst>
          </p:cNvPr>
          <p:cNvSpPr>
            <a:spLocks noGrp="1"/>
          </p:cNvSpPr>
          <p:nvPr/>
        </p:nvSpPr>
        <p:spPr>
          <a:xfrm>
            <a:off x="361950" y="361950"/>
            <a:ext cx="10706100" cy="1104900"/>
          </a:xfrm>
          <a:prstGeom prst="roundRect">
            <a:avLst>
              <a:gd name="adj" fmla="val 6897"/>
            </a:avLst>
          </a:prstGeom>
          <a:solidFill>
            <a:srgbClr val="078F94"/>
          </a:solidFill>
          <a:ln w="0">
            <a:solidFill>
              <a:srgbClr val="078F94"/>
            </a:solidFill>
          </a:ln>
        </p:spPr>
        <p:txBody>
          <a:bodyPr/>
          <a:lstStyle/>
          <a:p>
            <a:endParaRPr lang="it-IT"/>
          </a:p>
        </p:txBody>
      </p:sp>
      <p:sp>
        <p:nvSpPr>
          <p:cNvPr id="26" name="Rettangolo 25">
            <a:extLst>
              <a:ext uri="{FF2B5EF4-FFF2-40B4-BE49-F238E27FC236}">
                <a16:creationId xmlns:a16="http://schemas.microsoft.com/office/drawing/2014/main" id="{052A3655-8FAC-4E1E-A64D-8A28A11D581D}"/>
              </a:ext>
            </a:extLst>
          </p:cNvPr>
          <p:cNvSpPr>
            <a:spLocks noGrp="1"/>
          </p:cNvSpPr>
          <p:nvPr/>
        </p:nvSpPr>
        <p:spPr>
          <a:xfrm>
            <a:off x="361950" y="361950"/>
            <a:ext cx="133350" cy="1104900"/>
          </a:xfrm>
          <a:prstGeom prst="rect">
            <a:avLst/>
          </a:prstGeom>
          <a:solidFill>
            <a:srgbClr val="F05258"/>
          </a:solidFill>
          <a:ln w="0">
            <a:solidFill>
              <a:srgbClr val="F05258"/>
            </a:solidFill>
          </a:ln>
        </p:spPr>
        <p:txBody>
          <a:bodyPr/>
          <a:lstStyle/>
          <a:p>
            <a:endParaRPr lang="it-IT"/>
          </a:p>
        </p:txBody>
      </p:sp>
      <p:sp>
        <p:nvSpPr>
          <p:cNvPr id="27" name="Rettangolo 26">
            <a:extLst>
              <a:ext uri="{FF2B5EF4-FFF2-40B4-BE49-F238E27FC236}">
                <a16:creationId xmlns:a16="http://schemas.microsoft.com/office/drawing/2014/main" id="{EE594945-C5D2-408E-ACD8-D728C497F867}"/>
              </a:ext>
            </a:extLst>
          </p:cNvPr>
          <p:cNvSpPr>
            <a:spLocks noGrp="1"/>
          </p:cNvSpPr>
          <p:nvPr/>
        </p:nvSpPr>
        <p:spPr>
          <a:xfrm>
            <a:off x="742950" y="581025"/>
            <a:ext cx="9715500" cy="685800"/>
          </a:xfrm>
          <a:prstGeom prst="rect">
            <a:avLst/>
          </a:prstGeom>
          <a:noFill/>
          <a:ln w="0">
            <a:noFill/>
          </a:ln>
        </p:spPr>
        <p:txBody>
          <a:bodyPr>
            <a:normAutofit/>
          </a:bodyPr>
          <a:lstStyle/>
          <a:p>
            <a:pPr>
              <a:buNone/>
              <a:defRPr sz="2250" b="1">
                <a:solidFill>
                  <a:srgbClr val="FFFFFF"/>
                </a:solidFill>
                <a:latin typeface="Arial"/>
                <a:ea typeface="Arial"/>
                <a:cs typeface="Arial"/>
              </a:defRPr>
            </a:pPr>
            <a:r>
              <a:rPr sz="2250" b="1">
                <a:solidFill>
                  <a:srgbClr val="FFFFFF"/>
                </a:solidFill>
                <a:latin typeface="Arial"/>
                <a:ea typeface="Arial"/>
                <a:cs typeface="Arial"/>
              </a:rPr>
              <a:t>TAKE HOME MESSAGE</a:t>
            </a:r>
          </a:p>
        </p:txBody>
      </p:sp>
      <p:sp>
        <p:nvSpPr>
          <p:cNvPr id="28" name="Rettangolo con angoli arrotondati 27">
            <a:extLst>
              <a:ext uri="{FF2B5EF4-FFF2-40B4-BE49-F238E27FC236}">
                <a16:creationId xmlns:a16="http://schemas.microsoft.com/office/drawing/2014/main" id="{13E240C8-466D-4AEE-AC20-298742CCF953}"/>
              </a:ext>
            </a:extLst>
          </p:cNvPr>
          <p:cNvSpPr>
            <a:spLocks noGrp="1"/>
          </p:cNvSpPr>
          <p:nvPr/>
        </p:nvSpPr>
        <p:spPr>
          <a:xfrm>
            <a:off x="552450" y="1752600"/>
            <a:ext cx="10325100" cy="1257300"/>
          </a:xfrm>
          <a:prstGeom prst="roundRect">
            <a:avLst>
              <a:gd name="adj" fmla="val 6061"/>
            </a:avLst>
          </a:prstGeom>
          <a:solidFill>
            <a:srgbClr val="E8F6F7"/>
          </a:solidFill>
          <a:ln w="9525">
            <a:solidFill>
              <a:srgbClr val="B7D5D9"/>
            </a:solidFill>
          </a:ln>
        </p:spPr>
        <p:txBody>
          <a:bodyPr/>
          <a:lstStyle/>
          <a:p>
            <a:endParaRPr/>
          </a:p>
        </p:txBody>
      </p:sp>
      <p:sp>
        <p:nvSpPr>
          <p:cNvPr id="29" name="Rettangolo 28">
            <a:extLst>
              <a:ext uri="{FF2B5EF4-FFF2-40B4-BE49-F238E27FC236}">
                <a16:creationId xmlns:a16="http://schemas.microsoft.com/office/drawing/2014/main" id="{1FCE9A7F-7D9B-4F2A-B7B7-3F008220DBDE}"/>
              </a:ext>
            </a:extLst>
          </p:cNvPr>
          <p:cNvSpPr>
            <a:spLocks noGrp="1"/>
          </p:cNvSpPr>
          <p:nvPr/>
        </p:nvSpPr>
        <p:spPr>
          <a:xfrm>
            <a:off x="781050" y="1857375"/>
            <a:ext cx="1762125" cy="781050"/>
          </a:xfrm>
          <a:prstGeom prst="rect">
            <a:avLst/>
          </a:prstGeom>
          <a:noFill/>
          <a:ln w="0">
            <a:noFill/>
          </a:ln>
        </p:spPr>
        <p:txBody>
          <a:bodyPr>
            <a:normAutofit/>
          </a:bodyPr>
          <a:lstStyle/>
          <a:p>
            <a:pPr>
              <a:buNone/>
              <a:defRPr sz="4050" b="1">
                <a:solidFill>
                  <a:srgbClr val="F05258"/>
                </a:solidFill>
                <a:latin typeface="Arial"/>
                <a:ea typeface="Arial"/>
                <a:cs typeface="Arial"/>
              </a:defRPr>
            </a:pPr>
            <a:r>
              <a:rPr sz="4050" b="1">
                <a:solidFill>
                  <a:srgbClr val="F05258"/>
                </a:solidFill>
                <a:latin typeface="Arial"/>
                <a:ea typeface="Arial"/>
                <a:cs typeface="Arial"/>
              </a:rPr>
              <a:t>7%</a:t>
            </a:r>
          </a:p>
        </p:txBody>
      </p:sp>
      <p:sp>
        <p:nvSpPr>
          <p:cNvPr id="30" name="Rettangolo 29">
            <a:extLst>
              <a:ext uri="{FF2B5EF4-FFF2-40B4-BE49-F238E27FC236}">
                <a16:creationId xmlns:a16="http://schemas.microsoft.com/office/drawing/2014/main" id="{5B30D721-D620-40D8-A42F-601C46F8B703}"/>
              </a:ext>
            </a:extLst>
          </p:cNvPr>
          <p:cNvSpPr>
            <a:spLocks noGrp="1"/>
          </p:cNvSpPr>
          <p:nvPr/>
        </p:nvSpPr>
        <p:spPr>
          <a:xfrm>
            <a:off x="2667000" y="1905000"/>
            <a:ext cx="7858125" cy="361950"/>
          </a:xfrm>
          <a:prstGeom prst="rect">
            <a:avLst/>
          </a:prstGeom>
          <a:noFill/>
          <a:ln w="0">
            <a:noFill/>
          </a:ln>
        </p:spPr>
        <p:txBody>
          <a:bodyPr>
            <a:normAutofit/>
          </a:bodyPr>
          <a:lstStyle/>
          <a:p>
            <a:pPr>
              <a:buNone/>
              <a:defRPr sz="1650" b="1">
                <a:solidFill>
                  <a:srgbClr val="078F94"/>
                </a:solidFill>
                <a:latin typeface="Arial"/>
                <a:ea typeface="Arial"/>
                <a:cs typeface="Arial"/>
              </a:defRPr>
            </a:pPr>
            <a:r>
              <a:rPr sz="1650" b="1">
                <a:solidFill>
                  <a:srgbClr val="078F94"/>
                </a:solidFill>
                <a:latin typeface="Arial"/>
                <a:ea typeface="Arial"/>
                <a:cs typeface="Arial"/>
              </a:rPr>
              <a:t>DEFICIT DI VITAMINA B1 NELLE PERSONE CON OBESITÀ</a:t>
            </a:r>
          </a:p>
        </p:txBody>
      </p:sp>
      <p:sp>
        <p:nvSpPr>
          <p:cNvPr id="31" name="Rettangolo 30">
            <a:extLst>
              <a:ext uri="{FF2B5EF4-FFF2-40B4-BE49-F238E27FC236}">
                <a16:creationId xmlns:a16="http://schemas.microsoft.com/office/drawing/2014/main" id="{4829D179-740B-49C1-B891-0F11997DF087}"/>
              </a:ext>
            </a:extLst>
          </p:cNvPr>
          <p:cNvSpPr>
            <a:spLocks noGrp="1"/>
          </p:cNvSpPr>
          <p:nvPr/>
        </p:nvSpPr>
        <p:spPr>
          <a:xfrm>
            <a:off x="2667000" y="2314575"/>
            <a:ext cx="7858125" cy="266700"/>
          </a:xfrm>
          <a:prstGeom prst="rect">
            <a:avLst/>
          </a:prstGeom>
          <a:noFill/>
          <a:ln w="0">
            <a:noFill/>
          </a:ln>
        </p:spPr>
        <p:txBody>
          <a:bodyPr>
            <a:normAutofit fontScale="97696" lnSpcReduction="10000"/>
          </a:bodyPr>
          <a:lstStyle/>
          <a:p>
            <a:pPr>
              <a:buNone/>
              <a:defRPr sz="1275">
                <a:solidFill>
                  <a:srgbClr val="17242B"/>
                </a:solidFill>
                <a:latin typeface="Arial"/>
                <a:ea typeface="Arial"/>
                <a:cs typeface="Arial"/>
              </a:defRPr>
            </a:pPr>
            <a:r>
              <a:rPr sz="1275">
                <a:solidFill>
                  <a:srgbClr val="17242B"/>
                </a:solidFill>
                <a:latin typeface="Arial"/>
                <a:ea typeface="Arial"/>
                <a:cs typeface="Arial"/>
              </a:rPr>
              <a:t>Il rischio aumenta dopo ogni intervento bariatrico, anche non demolitivo.</a:t>
            </a:r>
          </a:p>
        </p:txBody>
      </p:sp>
      <p:sp>
        <p:nvSpPr>
          <p:cNvPr id="32" name="Rettangolo 31">
            <a:extLst>
              <a:ext uri="{FF2B5EF4-FFF2-40B4-BE49-F238E27FC236}">
                <a16:creationId xmlns:a16="http://schemas.microsoft.com/office/drawing/2014/main" id="{9C1ADA9B-E971-4B6C-B95F-A1C4CBAA3FE3}"/>
              </a:ext>
            </a:extLst>
          </p:cNvPr>
          <p:cNvSpPr>
            <a:spLocks noGrp="1"/>
          </p:cNvSpPr>
          <p:nvPr/>
        </p:nvSpPr>
        <p:spPr>
          <a:xfrm>
            <a:off x="2667000" y="2628900"/>
            <a:ext cx="7858125" cy="247650"/>
          </a:xfrm>
          <a:prstGeom prst="rect">
            <a:avLst/>
          </a:prstGeom>
          <a:noFill/>
          <a:ln w="0">
            <a:noFill/>
          </a:ln>
        </p:spPr>
        <p:txBody>
          <a:bodyPr>
            <a:normAutofit fontScale="92917" lnSpcReduction="10000"/>
          </a:bodyPr>
          <a:lstStyle/>
          <a:p>
            <a:pPr>
              <a:buNone/>
              <a:defRPr sz="1200">
                <a:solidFill>
                  <a:srgbClr val="49616A"/>
                </a:solidFill>
                <a:latin typeface="Arial"/>
                <a:ea typeface="Arial"/>
                <a:cs typeface="Arial"/>
              </a:defRPr>
            </a:pPr>
            <a:r>
              <a:rPr sz="1200">
                <a:solidFill>
                  <a:srgbClr val="49616A"/>
                </a:solidFill>
                <a:latin typeface="Arial"/>
                <a:ea typeface="Arial"/>
                <a:cs typeface="Arial"/>
              </a:rPr>
              <a:t>Fattori principali: scorte organiche limitate, ridotto intake e vomito.</a:t>
            </a:r>
          </a:p>
        </p:txBody>
      </p:sp>
      <p:sp>
        <p:nvSpPr>
          <p:cNvPr id="33" name="Rettangolo 32">
            <a:extLst>
              <a:ext uri="{FF2B5EF4-FFF2-40B4-BE49-F238E27FC236}">
                <a16:creationId xmlns:a16="http://schemas.microsoft.com/office/drawing/2014/main" id="{1B568D74-7F68-4C5C-9A76-CB5147ECA75B}"/>
              </a:ext>
            </a:extLst>
          </p:cNvPr>
          <p:cNvSpPr>
            <a:spLocks noGrp="1"/>
          </p:cNvSpPr>
          <p:nvPr/>
        </p:nvSpPr>
        <p:spPr>
          <a:xfrm>
            <a:off x="1066800" y="3390900"/>
            <a:ext cx="38100" cy="3619500"/>
          </a:xfrm>
          <a:prstGeom prst="rect">
            <a:avLst/>
          </a:prstGeom>
          <a:solidFill>
            <a:srgbClr val="B7D5D9"/>
          </a:solidFill>
          <a:ln w="0">
            <a:solidFill>
              <a:srgbClr val="B7D5D9"/>
            </a:solidFill>
          </a:ln>
        </p:spPr>
        <p:txBody>
          <a:bodyPr/>
          <a:lstStyle/>
          <a:p>
            <a:endParaRPr lang="it-IT"/>
          </a:p>
        </p:txBody>
      </p:sp>
      <p:sp>
        <p:nvSpPr>
          <p:cNvPr id="34" name="Ovale 33">
            <a:extLst>
              <a:ext uri="{FF2B5EF4-FFF2-40B4-BE49-F238E27FC236}">
                <a16:creationId xmlns:a16="http://schemas.microsoft.com/office/drawing/2014/main" id="{F2DCDB8C-8EB0-4291-B05A-421C62955BD0}"/>
              </a:ext>
            </a:extLst>
          </p:cNvPr>
          <p:cNvSpPr>
            <a:spLocks noGrp="1"/>
          </p:cNvSpPr>
          <p:nvPr/>
        </p:nvSpPr>
        <p:spPr>
          <a:xfrm>
            <a:off x="838200" y="3276600"/>
            <a:ext cx="495300" cy="495300"/>
          </a:xfrm>
          <a:prstGeom prst="ellipse">
            <a:avLst/>
          </a:prstGeom>
          <a:solidFill>
            <a:srgbClr val="078F94"/>
          </a:solidFill>
          <a:ln w="0">
            <a:solidFill>
              <a:srgbClr val="078F94"/>
            </a:solidFill>
          </a:ln>
        </p:spPr>
        <p:txBody>
          <a:bodyPr>
            <a:normAutofit/>
          </a:bodyPr>
          <a:lstStyle/>
          <a:p>
            <a:pPr>
              <a:buNone/>
              <a:defRPr sz="1500" b="1">
                <a:solidFill>
                  <a:srgbClr val="FFFFFF"/>
                </a:solidFill>
                <a:latin typeface="Arial"/>
                <a:ea typeface="Arial"/>
                <a:cs typeface="Arial"/>
              </a:defRPr>
            </a:pPr>
            <a:r>
              <a:rPr sz="1500" b="1">
                <a:solidFill>
                  <a:srgbClr val="FFFFFF"/>
                </a:solidFill>
                <a:latin typeface="Arial"/>
                <a:ea typeface="Arial"/>
                <a:cs typeface="Arial"/>
              </a:rPr>
              <a:t>1</a:t>
            </a:r>
          </a:p>
        </p:txBody>
      </p:sp>
      <p:sp>
        <p:nvSpPr>
          <p:cNvPr id="35" name="Rettangolo 34">
            <a:extLst>
              <a:ext uri="{FF2B5EF4-FFF2-40B4-BE49-F238E27FC236}">
                <a16:creationId xmlns:a16="http://schemas.microsoft.com/office/drawing/2014/main" id="{A9121373-3286-4E34-9706-61C812C288BB}"/>
              </a:ext>
            </a:extLst>
          </p:cNvPr>
          <p:cNvSpPr>
            <a:spLocks noGrp="1"/>
          </p:cNvSpPr>
          <p:nvPr/>
        </p:nvSpPr>
        <p:spPr>
          <a:xfrm>
            <a:off x="1571625" y="3267075"/>
            <a:ext cx="8953500" cy="266700"/>
          </a:xfrm>
          <a:prstGeom prst="rect">
            <a:avLst/>
          </a:prstGeom>
          <a:noFill/>
          <a:ln w="0">
            <a:noFill/>
          </a:ln>
        </p:spPr>
        <p:txBody>
          <a:bodyPr>
            <a:normAutofit fontScale="85185"/>
          </a:bodyPr>
          <a:lstStyle/>
          <a:p>
            <a:pPr>
              <a:buNone/>
              <a:defRPr sz="1350" b="1">
                <a:solidFill>
                  <a:srgbClr val="078F94"/>
                </a:solidFill>
                <a:latin typeface="Arial"/>
                <a:ea typeface="Arial"/>
                <a:cs typeface="Arial"/>
              </a:defRPr>
            </a:pPr>
            <a:r>
              <a:rPr sz="1350" b="1" dirty="0">
                <a:solidFill>
                  <a:srgbClr val="078F94"/>
                </a:solidFill>
                <a:latin typeface="Arial"/>
                <a:ea typeface="Arial"/>
                <a:cs typeface="Arial"/>
              </a:rPr>
              <a:t>VALUTAZIONE </a:t>
            </a:r>
            <a:r>
              <a:rPr lang="it-IT" sz="1350" b="1" dirty="0">
                <a:solidFill>
                  <a:srgbClr val="078F94"/>
                </a:solidFill>
                <a:latin typeface="Arial"/>
                <a:ea typeface="Arial"/>
                <a:cs typeface="Arial"/>
              </a:rPr>
              <a:t> PREOPERATORIA  e OTTIMIZZAZIONE NUTRIZIONALE</a:t>
            </a:r>
            <a:endParaRPr sz="1350" b="1" dirty="0">
              <a:solidFill>
                <a:srgbClr val="078F94"/>
              </a:solidFill>
              <a:latin typeface="Arial"/>
              <a:ea typeface="Arial"/>
              <a:cs typeface="Arial"/>
            </a:endParaRPr>
          </a:p>
        </p:txBody>
      </p:sp>
      <p:sp>
        <p:nvSpPr>
          <p:cNvPr id="36" name="Rettangolo 35">
            <a:extLst>
              <a:ext uri="{FF2B5EF4-FFF2-40B4-BE49-F238E27FC236}">
                <a16:creationId xmlns:a16="http://schemas.microsoft.com/office/drawing/2014/main" id="{2EECF969-B6E8-4FF8-8B2B-158498B25430}"/>
              </a:ext>
            </a:extLst>
          </p:cNvPr>
          <p:cNvSpPr>
            <a:spLocks noGrp="1"/>
          </p:cNvSpPr>
          <p:nvPr/>
        </p:nvSpPr>
        <p:spPr>
          <a:xfrm>
            <a:off x="1571625" y="3571875"/>
            <a:ext cx="8953500" cy="514350"/>
          </a:xfrm>
          <a:prstGeom prst="rect">
            <a:avLst/>
          </a:prstGeom>
          <a:noFill/>
          <a:ln w="0">
            <a:noFill/>
          </a:ln>
        </p:spPr>
        <p:txBody>
          <a:bodyPr>
            <a:normAutofit/>
          </a:bodyPr>
          <a:lstStyle/>
          <a:p>
            <a:pPr>
              <a:buNone/>
              <a:defRPr sz="1200">
                <a:solidFill>
                  <a:srgbClr val="17242B"/>
                </a:solidFill>
                <a:latin typeface="Arial"/>
                <a:ea typeface="Arial"/>
                <a:cs typeface="Arial"/>
              </a:defRPr>
            </a:pPr>
            <a:r>
              <a:rPr sz="1200" dirty="0" err="1">
                <a:solidFill>
                  <a:srgbClr val="17242B"/>
                </a:solidFill>
                <a:latin typeface="Arial"/>
                <a:ea typeface="Arial"/>
                <a:cs typeface="Arial"/>
              </a:rPr>
              <a:t>Valutazione</a:t>
            </a:r>
            <a:r>
              <a:rPr sz="1200" dirty="0">
                <a:solidFill>
                  <a:srgbClr val="17242B"/>
                </a:solidFill>
                <a:latin typeface="Arial"/>
                <a:ea typeface="Arial"/>
                <a:cs typeface="Arial"/>
              </a:rPr>
              <a:t> </a:t>
            </a:r>
            <a:r>
              <a:rPr sz="1200" dirty="0" err="1">
                <a:solidFill>
                  <a:srgbClr val="17242B"/>
                </a:solidFill>
                <a:latin typeface="Arial"/>
                <a:ea typeface="Arial"/>
                <a:cs typeface="Arial"/>
              </a:rPr>
              <a:t>nutrizionale</a:t>
            </a:r>
            <a:r>
              <a:rPr sz="1200" dirty="0">
                <a:solidFill>
                  <a:srgbClr val="17242B"/>
                </a:solidFill>
                <a:latin typeface="Arial"/>
                <a:ea typeface="Arial"/>
                <a:cs typeface="Arial"/>
              </a:rPr>
              <a:t> con </a:t>
            </a:r>
            <a:r>
              <a:rPr sz="1200" dirty="0" err="1">
                <a:solidFill>
                  <a:srgbClr val="17242B"/>
                </a:solidFill>
                <a:latin typeface="Arial"/>
                <a:ea typeface="Arial"/>
                <a:cs typeface="Arial"/>
              </a:rPr>
              <a:t>attenzione</a:t>
            </a:r>
            <a:r>
              <a:rPr sz="1200" dirty="0">
                <a:solidFill>
                  <a:srgbClr val="17242B"/>
                </a:solidFill>
                <a:latin typeface="Arial"/>
                <a:ea typeface="Arial"/>
                <a:cs typeface="Arial"/>
              </a:rPr>
              <a:t> a macro e </a:t>
            </a:r>
            <a:r>
              <a:rPr sz="1200" dirty="0" err="1">
                <a:solidFill>
                  <a:srgbClr val="17242B"/>
                </a:solidFill>
                <a:latin typeface="Arial"/>
                <a:ea typeface="Arial"/>
                <a:cs typeface="Arial"/>
              </a:rPr>
              <a:t>micronutrienti</a:t>
            </a:r>
            <a:r>
              <a:rPr sz="1200" dirty="0">
                <a:solidFill>
                  <a:srgbClr val="17242B"/>
                </a:solidFill>
                <a:latin typeface="Arial"/>
                <a:ea typeface="Arial"/>
                <a:cs typeface="Arial"/>
              </a:rPr>
              <a:t>, prima </a:t>
            </a:r>
            <a:r>
              <a:rPr sz="1200" dirty="0" err="1">
                <a:solidFill>
                  <a:srgbClr val="17242B"/>
                </a:solidFill>
                <a:latin typeface="Arial"/>
                <a:ea typeface="Arial"/>
                <a:cs typeface="Arial"/>
              </a:rPr>
              <a:t>dell’intervento</a:t>
            </a:r>
            <a:r>
              <a:rPr sz="1200" dirty="0">
                <a:solidFill>
                  <a:srgbClr val="17242B"/>
                </a:solidFill>
                <a:latin typeface="Arial"/>
                <a:ea typeface="Arial"/>
                <a:cs typeface="Arial"/>
              </a:rPr>
              <a:t> e </a:t>
            </a:r>
            <a:r>
              <a:rPr sz="1200" dirty="0" err="1">
                <a:solidFill>
                  <a:srgbClr val="17242B"/>
                </a:solidFill>
                <a:latin typeface="Arial"/>
                <a:ea typeface="Arial"/>
                <a:cs typeface="Arial"/>
              </a:rPr>
              <a:t>nel</a:t>
            </a:r>
            <a:r>
              <a:rPr sz="1200" dirty="0">
                <a:solidFill>
                  <a:srgbClr val="17242B"/>
                </a:solidFill>
                <a:latin typeface="Arial"/>
                <a:ea typeface="Arial"/>
                <a:cs typeface="Arial"/>
              </a:rPr>
              <a:t> </a:t>
            </a:r>
            <a:r>
              <a:rPr sz="1200" dirty="0" err="1">
                <a:solidFill>
                  <a:srgbClr val="17242B"/>
                </a:solidFill>
                <a:latin typeface="Arial"/>
                <a:ea typeface="Arial"/>
                <a:cs typeface="Arial"/>
              </a:rPr>
              <a:t>periodo</a:t>
            </a:r>
            <a:r>
              <a:rPr sz="1200" dirty="0">
                <a:solidFill>
                  <a:srgbClr val="17242B"/>
                </a:solidFill>
                <a:latin typeface="Arial"/>
                <a:ea typeface="Arial"/>
                <a:cs typeface="Arial"/>
              </a:rPr>
              <a:t> </a:t>
            </a:r>
            <a:r>
              <a:rPr sz="1200" dirty="0" err="1">
                <a:solidFill>
                  <a:srgbClr val="17242B"/>
                </a:solidFill>
                <a:latin typeface="Arial"/>
                <a:ea typeface="Arial"/>
                <a:cs typeface="Arial"/>
              </a:rPr>
              <a:t>postoperatorio</a:t>
            </a:r>
            <a:r>
              <a:rPr sz="1200" dirty="0">
                <a:solidFill>
                  <a:srgbClr val="17242B"/>
                </a:solidFill>
                <a:latin typeface="Arial"/>
                <a:ea typeface="Arial"/>
                <a:cs typeface="Arial"/>
              </a:rPr>
              <a:t> </a:t>
            </a:r>
            <a:r>
              <a:rPr sz="1200" dirty="0" err="1">
                <a:solidFill>
                  <a:srgbClr val="17242B"/>
                </a:solidFill>
                <a:latin typeface="Arial"/>
                <a:ea typeface="Arial"/>
                <a:cs typeface="Arial"/>
              </a:rPr>
              <a:t>precoce</a:t>
            </a:r>
            <a:r>
              <a:rPr lang="it-IT" sz="1200">
                <a:solidFill>
                  <a:srgbClr val="17242B"/>
                </a:solidFill>
                <a:latin typeface="Arial"/>
                <a:ea typeface="Arial"/>
                <a:cs typeface="Arial"/>
              </a:rPr>
              <a:t> (Adesione ai protocolli ERABS) </a:t>
            </a:r>
            <a:endParaRPr sz="1200" dirty="0">
              <a:solidFill>
                <a:srgbClr val="17242B"/>
              </a:solidFill>
              <a:latin typeface="Arial"/>
              <a:ea typeface="Arial"/>
              <a:cs typeface="Arial"/>
            </a:endParaRPr>
          </a:p>
        </p:txBody>
      </p:sp>
      <p:sp>
        <p:nvSpPr>
          <p:cNvPr id="37" name="Ovale 36">
            <a:extLst>
              <a:ext uri="{FF2B5EF4-FFF2-40B4-BE49-F238E27FC236}">
                <a16:creationId xmlns:a16="http://schemas.microsoft.com/office/drawing/2014/main" id="{F234E702-1D6C-45D9-B2D4-D9D66A1A46AB}"/>
              </a:ext>
            </a:extLst>
          </p:cNvPr>
          <p:cNvSpPr>
            <a:spLocks noGrp="1"/>
          </p:cNvSpPr>
          <p:nvPr/>
        </p:nvSpPr>
        <p:spPr>
          <a:xfrm>
            <a:off x="838200" y="4248150"/>
            <a:ext cx="495300" cy="495300"/>
          </a:xfrm>
          <a:prstGeom prst="ellipse">
            <a:avLst/>
          </a:prstGeom>
          <a:solidFill>
            <a:srgbClr val="078F94"/>
          </a:solidFill>
          <a:ln w="0">
            <a:solidFill>
              <a:srgbClr val="078F94"/>
            </a:solidFill>
          </a:ln>
        </p:spPr>
        <p:txBody>
          <a:bodyPr>
            <a:normAutofit/>
          </a:bodyPr>
          <a:lstStyle/>
          <a:p>
            <a:pPr>
              <a:buNone/>
              <a:defRPr sz="1500" b="1">
                <a:solidFill>
                  <a:srgbClr val="FFFFFF"/>
                </a:solidFill>
                <a:latin typeface="Arial"/>
                <a:ea typeface="Arial"/>
                <a:cs typeface="Arial"/>
              </a:defRPr>
            </a:pPr>
            <a:r>
              <a:rPr sz="1500" b="1">
                <a:solidFill>
                  <a:srgbClr val="FFFFFF"/>
                </a:solidFill>
                <a:latin typeface="Arial"/>
                <a:ea typeface="Arial"/>
                <a:cs typeface="Arial"/>
              </a:rPr>
              <a:t>2</a:t>
            </a:r>
          </a:p>
        </p:txBody>
      </p:sp>
      <p:sp>
        <p:nvSpPr>
          <p:cNvPr id="38" name="Rettangolo 37">
            <a:extLst>
              <a:ext uri="{FF2B5EF4-FFF2-40B4-BE49-F238E27FC236}">
                <a16:creationId xmlns:a16="http://schemas.microsoft.com/office/drawing/2014/main" id="{51CB38A9-DD76-4AC8-9E3C-CF21C5516D8F}"/>
              </a:ext>
            </a:extLst>
          </p:cNvPr>
          <p:cNvSpPr>
            <a:spLocks noGrp="1"/>
          </p:cNvSpPr>
          <p:nvPr/>
        </p:nvSpPr>
        <p:spPr>
          <a:xfrm>
            <a:off x="1571625" y="4238625"/>
            <a:ext cx="8953500" cy="266700"/>
          </a:xfrm>
          <a:prstGeom prst="rect">
            <a:avLst/>
          </a:prstGeom>
          <a:noFill/>
          <a:ln w="0">
            <a:noFill/>
          </a:ln>
        </p:spPr>
        <p:txBody>
          <a:bodyPr>
            <a:normAutofit fontScale="85185"/>
          </a:bodyPr>
          <a:lstStyle/>
          <a:p>
            <a:pPr>
              <a:buNone/>
              <a:defRPr sz="1350" b="1">
                <a:solidFill>
                  <a:srgbClr val="078F94"/>
                </a:solidFill>
                <a:latin typeface="Arial"/>
                <a:ea typeface="Arial"/>
                <a:cs typeface="Arial"/>
              </a:defRPr>
            </a:pPr>
            <a:r>
              <a:rPr sz="1350" b="1">
                <a:solidFill>
                  <a:srgbClr val="078F94"/>
                </a:solidFill>
                <a:latin typeface="Arial"/>
                <a:ea typeface="Arial"/>
                <a:cs typeface="Arial"/>
              </a:rPr>
              <a:t>IDENTIFICAZIONE DEI PAZIENTI A RISCHIO</a:t>
            </a:r>
          </a:p>
        </p:txBody>
      </p:sp>
      <p:sp>
        <p:nvSpPr>
          <p:cNvPr id="39" name="Rettangolo 38">
            <a:extLst>
              <a:ext uri="{FF2B5EF4-FFF2-40B4-BE49-F238E27FC236}">
                <a16:creationId xmlns:a16="http://schemas.microsoft.com/office/drawing/2014/main" id="{E69C1A09-5197-4E85-8B20-1556091677E1}"/>
              </a:ext>
            </a:extLst>
          </p:cNvPr>
          <p:cNvSpPr>
            <a:spLocks noGrp="1"/>
          </p:cNvSpPr>
          <p:nvPr/>
        </p:nvSpPr>
        <p:spPr>
          <a:xfrm>
            <a:off x="1571625" y="4543425"/>
            <a:ext cx="8953500" cy="514350"/>
          </a:xfrm>
          <a:prstGeom prst="rect">
            <a:avLst/>
          </a:prstGeom>
          <a:noFill/>
          <a:ln w="0">
            <a:noFill/>
          </a:ln>
        </p:spPr>
        <p:txBody>
          <a:bodyPr>
            <a:normAutofit/>
          </a:bodyPr>
          <a:lstStyle/>
          <a:p>
            <a:pPr>
              <a:buNone/>
              <a:defRPr sz="1200">
                <a:solidFill>
                  <a:srgbClr val="17242B"/>
                </a:solidFill>
                <a:latin typeface="Arial"/>
                <a:ea typeface="Arial"/>
                <a:cs typeface="Arial"/>
              </a:defRPr>
            </a:pPr>
            <a:r>
              <a:rPr sz="1200" dirty="0">
                <a:solidFill>
                  <a:srgbClr val="17242B"/>
                </a:solidFill>
                <a:latin typeface="Arial"/>
                <a:ea typeface="Arial"/>
                <a:cs typeface="Arial"/>
              </a:rPr>
              <a:t>Il </a:t>
            </a:r>
            <a:r>
              <a:rPr sz="1200" dirty="0" err="1">
                <a:solidFill>
                  <a:srgbClr val="17242B"/>
                </a:solidFill>
                <a:latin typeface="Arial"/>
                <a:ea typeface="Arial"/>
                <a:cs typeface="Arial"/>
              </a:rPr>
              <a:t>dietista</a:t>
            </a:r>
            <a:r>
              <a:rPr lang="it-IT" sz="1200" dirty="0">
                <a:solidFill>
                  <a:srgbClr val="17242B"/>
                </a:solidFill>
                <a:latin typeface="Arial"/>
                <a:ea typeface="Arial"/>
                <a:cs typeface="Arial"/>
              </a:rPr>
              <a:t>: </a:t>
            </a:r>
            <a:r>
              <a:rPr sz="1200" dirty="0" err="1">
                <a:solidFill>
                  <a:srgbClr val="17242B"/>
                </a:solidFill>
                <a:latin typeface="Arial"/>
                <a:ea typeface="Arial"/>
                <a:cs typeface="Arial"/>
              </a:rPr>
              <a:t>rapido</a:t>
            </a:r>
            <a:r>
              <a:rPr sz="1200" dirty="0">
                <a:solidFill>
                  <a:srgbClr val="17242B"/>
                </a:solidFill>
                <a:latin typeface="Arial"/>
                <a:ea typeface="Arial"/>
                <a:cs typeface="Arial"/>
              </a:rPr>
              <a:t> calo </a:t>
            </a:r>
            <a:r>
              <a:rPr sz="1200" dirty="0" err="1">
                <a:solidFill>
                  <a:srgbClr val="17242B"/>
                </a:solidFill>
                <a:latin typeface="Arial"/>
                <a:ea typeface="Arial"/>
                <a:cs typeface="Arial"/>
              </a:rPr>
              <a:t>ponderale</a:t>
            </a:r>
            <a:r>
              <a:rPr sz="1200" dirty="0">
                <a:solidFill>
                  <a:srgbClr val="17242B"/>
                </a:solidFill>
                <a:latin typeface="Arial"/>
                <a:ea typeface="Arial"/>
                <a:cs typeface="Arial"/>
              </a:rPr>
              <a:t>, </a:t>
            </a:r>
            <a:r>
              <a:rPr sz="1200" dirty="0" err="1">
                <a:solidFill>
                  <a:srgbClr val="17242B"/>
                </a:solidFill>
                <a:latin typeface="Arial"/>
                <a:ea typeface="Arial"/>
                <a:cs typeface="Arial"/>
              </a:rPr>
              <a:t>vomito</a:t>
            </a:r>
            <a:r>
              <a:rPr sz="1200" dirty="0">
                <a:solidFill>
                  <a:srgbClr val="17242B"/>
                </a:solidFill>
                <a:latin typeface="Arial"/>
                <a:ea typeface="Arial"/>
                <a:cs typeface="Arial"/>
              </a:rPr>
              <a:t> </a:t>
            </a:r>
            <a:r>
              <a:rPr sz="1200" dirty="0" err="1">
                <a:solidFill>
                  <a:srgbClr val="17242B"/>
                </a:solidFill>
                <a:latin typeface="Arial"/>
                <a:ea typeface="Arial"/>
                <a:cs typeface="Arial"/>
              </a:rPr>
              <a:t>frequente</a:t>
            </a:r>
            <a:r>
              <a:rPr sz="1200" dirty="0">
                <a:solidFill>
                  <a:srgbClr val="17242B"/>
                </a:solidFill>
                <a:latin typeface="Arial"/>
                <a:ea typeface="Arial"/>
                <a:cs typeface="Arial"/>
              </a:rPr>
              <a:t> e </a:t>
            </a:r>
            <a:r>
              <a:rPr sz="1200" dirty="0" err="1">
                <a:solidFill>
                  <a:srgbClr val="17242B"/>
                </a:solidFill>
                <a:latin typeface="Arial"/>
                <a:ea typeface="Arial"/>
                <a:cs typeface="Arial"/>
              </a:rPr>
              <a:t>scarsa</a:t>
            </a:r>
            <a:r>
              <a:rPr sz="1200" dirty="0">
                <a:solidFill>
                  <a:srgbClr val="17242B"/>
                </a:solidFill>
                <a:latin typeface="Arial"/>
                <a:ea typeface="Arial"/>
                <a:cs typeface="Arial"/>
              </a:rPr>
              <a:t> </a:t>
            </a:r>
            <a:r>
              <a:rPr sz="1200" dirty="0" err="1">
                <a:solidFill>
                  <a:srgbClr val="17242B"/>
                </a:solidFill>
                <a:latin typeface="Arial"/>
                <a:ea typeface="Arial"/>
                <a:cs typeface="Arial"/>
              </a:rPr>
              <a:t>aderenza</a:t>
            </a:r>
            <a:r>
              <a:rPr sz="1200" dirty="0">
                <a:solidFill>
                  <a:srgbClr val="17242B"/>
                </a:solidFill>
                <a:latin typeface="Arial"/>
                <a:ea typeface="Arial"/>
                <a:cs typeface="Arial"/>
              </a:rPr>
              <a:t> alla </a:t>
            </a:r>
            <a:r>
              <a:rPr sz="1200" dirty="0" err="1">
                <a:solidFill>
                  <a:srgbClr val="17242B"/>
                </a:solidFill>
                <a:latin typeface="Arial"/>
                <a:ea typeface="Arial"/>
                <a:cs typeface="Arial"/>
              </a:rPr>
              <a:t>supplementazione</a:t>
            </a:r>
            <a:endParaRPr sz="1200" dirty="0">
              <a:solidFill>
                <a:srgbClr val="17242B"/>
              </a:solidFill>
              <a:latin typeface="Arial"/>
              <a:ea typeface="Arial"/>
              <a:cs typeface="Arial"/>
            </a:endParaRPr>
          </a:p>
        </p:txBody>
      </p:sp>
      <p:sp>
        <p:nvSpPr>
          <p:cNvPr id="40" name="Ovale 39">
            <a:extLst>
              <a:ext uri="{FF2B5EF4-FFF2-40B4-BE49-F238E27FC236}">
                <a16:creationId xmlns:a16="http://schemas.microsoft.com/office/drawing/2014/main" id="{FD3CC643-BA0F-4F54-A473-74EB0CFD6C70}"/>
              </a:ext>
            </a:extLst>
          </p:cNvPr>
          <p:cNvSpPr>
            <a:spLocks noGrp="1"/>
          </p:cNvSpPr>
          <p:nvPr/>
        </p:nvSpPr>
        <p:spPr>
          <a:xfrm>
            <a:off x="838200" y="5219700"/>
            <a:ext cx="495300" cy="495300"/>
          </a:xfrm>
          <a:prstGeom prst="ellipse">
            <a:avLst/>
          </a:prstGeom>
          <a:solidFill>
            <a:srgbClr val="F05258"/>
          </a:solidFill>
          <a:ln w="0">
            <a:solidFill>
              <a:srgbClr val="F05258"/>
            </a:solidFill>
          </a:ln>
        </p:spPr>
        <p:txBody>
          <a:bodyPr>
            <a:normAutofit/>
          </a:bodyPr>
          <a:lstStyle/>
          <a:p>
            <a:pPr>
              <a:buNone/>
              <a:defRPr sz="1500" b="1">
                <a:solidFill>
                  <a:srgbClr val="FFFFFF"/>
                </a:solidFill>
                <a:latin typeface="Arial"/>
                <a:ea typeface="Arial"/>
                <a:cs typeface="Arial"/>
              </a:defRPr>
            </a:pPr>
            <a:r>
              <a:rPr sz="1500" b="1">
                <a:solidFill>
                  <a:srgbClr val="FFFFFF"/>
                </a:solidFill>
                <a:latin typeface="Arial"/>
                <a:ea typeface="Arial"/>
                <a:cs typeface="Arial"/>
              </a:rPr>
              <a:t>3</a:t>
            </a:r>
          </a:p>
        </p:txBody>
      </p:sp>
      <p:sp>
        <p:nvSpPr>
          <p:cNvPr id="41" name="Rettangolo 40">
            <a:extLst>
              <a:ext uri="{FF2B5EF4-FFF2-40B4-BE49-F238E27FC236}">
                <a16:creationId xmlns:a16="http://schemas.microsoft.com/office/drawing/2014/main" id="{FE5D3BD1-4B23-4CFD-8B3F-2058F98A371E}"/>
              </a:ext>
            </a:extLst>
          </p:cNvPr>
          <p:cNvSpPr>
            <a:spLocks noGrp="1"/>
          </p:cNvSpPr>
          <p:nvPr/>
        </p:nvSpPr>
        <p:spPr>
          <a:xfrm>
            <a:off x="1571625" y="5210175"/>
            <a:ext cx="8953500" cy="266700"/>
          </a:xfrm>
          <a:prstGeom prst="rect">
            <a:avLst/>
          </a:prstGeom>
          <a:noFill/>
          <a:ln w="0">
            <a:noFill/>
          </a:ln>
        </p:spPr>
        <p:txBody>
          <a:bodyPr>
            <a:normAutofit fontScale="85185"/>
          </a:bodyPr>
          <a:lstStyle/>
          <a:p>
            <a:pPr>
              <a:buNone/>
              <a:defRPr sz="1350" b="1">
                <a:solidFill>
                  <a:srgbClr val="F05258"/>
                </a:solidFill>
                <a:latin typeface="Arial"/>
                <a:ea typeface="Arial"/>
                <a:cs typeface="Arial"/>
              </a:defRPr>
            </a:pPr>
            <a:r>
              <a:rPr sz="1350" b="1">
                <a:solidFill>
                  <a:srgbClr val="F05258"/>
                </a:solidFill>
                <a:latin typeface="Arial"/>
                <a:ea typeface="Arial"/>
                <a:cs typeface="Arial"/>
              </a:rPr>
              <a:t>SOSPETTA WERNICKE: TRATTARE SUBITO</a:t>
            </a:r>
          </a:p>
        </p:txBody>
      </p:sp>
      <p:sp>
        <p:nvSpPr>
          <p:cNvPr id="42" name="Rettangolo 41">
            <a:extLst>
              <a:ext uri="{FF2B5EF4-FFF2-40B4-BE49-F238E27FC236}">
                <a16:creationId xmlns:a16="http://schemas.microsoft.com/office/drawing/2014/main" id="{E218BB0E-0009-4652-B042-7287866B0F7B}"/>
              </a:ext>
            </a:extLst>
          </p:cNvPr>
          <p:cNvSpPr>
            <a:spLocks noGrp="1"/>
          </p:cNvSpPr>
          <p:nvPr/>
        </p:nvSpPr>
        <p:spPr>
          <a:xfrm>
            <a:off x="1571625" y="5514975"/>
            <a:ext cx="8953500" cy="514350"/>
          </a:xfrm>
          <a:prstGeom prst="rect">
            <a:avLst/>
          </a:prstGeom>
          <a:noFill/>
          <a:ln w="0">
            <a:noFill/>
          </a:ln>
        </p:spPr>
        <p:txBody>
          <a:bodyPr>
            <a:normAutofit/>
          </a:bodyPr>
          <a:lstStyle/>
          <a:p>
            <a:pPr>
              <a:buNone/>
              <a:defRPr sz="1200">
                <a:solidFill>
                  <a:srgbClr val="17242B"/>
                </a:solidFill>
                <a:latin typeface="Arial"/>
                <a:ea typeface="Arial"/>
                <a:cs typeface="Arial"/>
              </a:defRPr>
            </a:pPr>
            <a:r>
              <a:rPr sz="1200" dirty="0" err="1">
                <a:solidFill>
                  <a:srgbClr val="17242B"/>
                </a:solidFill>
                <a:latin typeface="Arial"/>
                <a:ea typeface="Arial"/>
                <a:cs typeface="Arial"/>
              </a:rPr>
              <a:t>Dosare</a:t>
            </a:r>
            <a:r>
              <a:rPr sz="1200" dirty="0">
                <a:solidFill>
                  <a:srgbClr val="17242B"/>
                </a:solidFill>
                <a:latin typeface="Arial"/>
                <a:ea typeface="Arial"/>
                <a:cs typeface="Arial"/>
              </a:rPr>
              <a:t> la </a:t>
            </a:r>
            <a:r>
              <a:rPr sz="1200" dirty="0" err="1">
                <a:solidFill>
                  <a:srgbClr val="17242B"/>
                </a:solidFill>
                <a:latin typeface="Arial"/>
                <a:ea typeface="Arial"/>
                <a:cs typeface="Arial"/>
              </a:rPr>
              <a:t>vitamina</a:t>
            </a:r>
            <a:r>
              <a:rPr sz="1200" dirty="0">
                <a:solidFill>
                  <a:srgbClr val="17242B"/>
                </a:solidFill>
                <a:latin typeface="Arial"/>
                <a:ea typeface="Arial"/>
                <a:cs typeface="Arial"/>
              </a:rPr>
              <a:t> B1 e </a:t>
            </a:r>
            <a:r>
              <a:rPr sz="1200" dirty="0" err="1">
                <a:solidFill>
                  <a:srgbClr val="17242B"/>
                </a:solidFill>
                <a:latin typeface="Arial"/>
                <a:ea typeface="Arial"/>
                <a:cs typeface="Arial"/>
              </a:rPr>
              <a:t>iniziare</a:t>
            </a:r>
            <a:r>
              <a:rPr sz="1200" dirty="0">
                <a:solidFill>
                  <a:srgbClr val="17242B"/>
                </a:solidFill>
                <a:latin typeface="Arial"/>
                <a:ea typeface="Arial"/>
                <a:cs typeface="Arial"/>
              </a:rPr>
              <a:t> il </a:t>
            </a:r>
            <a:r>
              <a:rPr sz="1200" dirty="0" err="1">
                <a:solidFill>
                  <a:srgbClr val="17242B"/>
                </a:solidFill>
                <a:latin typeface="Arial"/>
                <a:ea typeface="Arial"/>
                <a:cs typeface="Arial"/>
              </a:rPr>
              <a:t>trattamento</a:t>
            </a:r>
            <a:r>
              <a:rPr sz="1200" dirty="0">
                <a:solidFill>
                  <a:srgbClr val="17242B"/>
                </a:solidFill>
                <a:latin typeface="Arial"/>
                <a:ea typeface="Arial"/>
                <a:cs typeface="Arial"/>
              </a:rPr>
              <a:t> senza </a:t>
            </a:r>
            <a:r>
              <a:rPr sz="1200" dirty="0" err="1">
                <a:solidFill>
                  <a:srgbClr val="17242B"/>
                </a:solidFill>
                <a:latin typeface="Arial"/>
                <a:ea typeface="Arial"/>
                <a:cs typeface="Arial"/>
              </a:rPr>
              <a:t>attendere</a:t>
            </a:r>
            <a:r>
              <a:rPr sz="1200" dirty="0">
                <a:solidFill>
                  <a:srgbClr val="17242B"/>
                </a:solidFill>
                <a:latin typeface="Arial"/>
                <a:ea typeface="Arial"/>
                <a:cs typeface="Arial"/>
              </a:rPr>
              <a:t> il </a:t>
            </a:r>
            <a:r>
              <a:rPr sz="1200" dirty="0" err="1">
                <a:solidFill>
                  <a:srgbClr val="17242B"/>
                </a:solidFill>
                <a:latin typeface="Arial"/>
                <a:ea typeface="Arial"/>
                <a:cs typeface="Arial"/>
              </a:rPr>
              <a:t>risultato</a:t>
            </a:r>
            <a:r>
              <a:rPr sz="1200" dirty="0">
                <a:solidFill>
                  <a:srgbClr val="17242B"/>
                </a:solidFill>
                <a:latin typeface="Arial"/>
                <a:ea typeface="Arial"/>
                <a:cs typeface="Arial"/>
              </a:rPr>
              <a:t>. Il </a:t>
            </a:r>
            <a:r>
              <a:rPr sz="1200" dirty="0" err="1">
                <a:solidFill>
                  <a:srgbClr val="17242B"/>
                </a:solidFill>
                <a:latin typeface="Arial"/>
                <a:ea typeface="Arial"/>
                <a:cs typeface="Arial"/>
              </a:rPr>
              <a:t>ritardo</a:t>
            </a:r>
            <a:r>
              <a:rPr sz="1200" dirty="0">
                <a:solidFill>
                  <a:srgbClr val="17242B"/>
                </a:solidFill>
                <a:latin typeface="Arial"/>
                <a:ea typeface="Arial"/>
                <a:cs typeface="Arial"/>
              </a:rPr>
              <a:t> </a:t>
            </a:r>
            <a:r>
              <a:rPr sz="1200" dirty="0" err="1">
                <a:solidFill>
                  <a:srgbClr val="17242B"/>
                </a:solidFill>
                <a:latin typeface="Arial"/>
                <a:ea typeface="Arial"/>
                <a:cs typeface="Arial"/>
              </a:rPr>
              <a:t>diagnostico</a:t>
            </a:r>
            <a:r>
              <a:rPr sz="1200" dirty="0">
                <a:solidFill>
                  <a:srgbClr val="17242B"/>
                </a:solidFill>
                <a:latin typeface="Arial"/>
                <a:ea typeface="Arial"/>
                <a:cs typeface="Arial"/>
              </a:rPr>
              <a:t> </a:t>
            </a:r>
            <a:r>
              <a:rPr sz="1200" dirty="0" err="1">
                <a:solidFill>
                  <a:srgbClr val="17242B"/>
                </a:solidFill>
                <a:latin typeface="Arial"/>
                <a:ea typeface="Arial"/>
                <a:cs typeface="Arial"/>
              </a:rPr>
              <a:t>può</a:t>
            </a:r>
            <a:r>
              <a:rPr sz="1200" dirty="0">
                <a:solidFill>
                  <a:srgbClr val="17242B"/>
                </a:solidFill>
                <a:latin typeface="Arial"/>
                <a:ea typeface="Arial"/>
                <a:cs typeface="Arial"/>
              </a:rPr>
              <a:t> </a:t>
            </a:r>
            <a:r>
              <a:rPr sz="1200" dirty="0" err="1">
                <a:solidFill>
                  <a:srgbClr val="17242B"/>
                </a:solidFill>
                <a:latin typeface="Arial"/>
                <a:ea typeface="Arial"/>
                <a:cs typeface="Arial"/>
              </a:rPr>
              <a:t>associarsi</a:t>
            </a:r>
            <a:r>
              <a:rPr sz="1200" dirty="0">
                <a:solidFill>
                  <a:srgbClr val="17242B"/>
                </a:solidFill>
                <a:latin typeface="Arial"/>
                <a:ea typeface="Arial"/>
                <a:cs typeface="Arial"/>
              </a:rPr>
              <a:t> a </a:t>
            </a:r>
            <a:r>
              <a:rPr sz="1200" dirty="0" err="1">
                <a:solidFill>
                  <a:srgbClr val="17242B"/>
                </a:solidFill>
                <a:latin typeface="Arial"/>
                <a:ea typeface="Arial"/>
                <a:cs typeface="Arial"/>
              </a:rPr>
              <a:t>danno</a:t>
            </a:r>
            <a:r>
              <a:rPr sz="1200" dirty="0">
                <a:solidFill>
                  <a:srgbClr val="17242B"/>
                </a:solidFill>
                <a:latin typeface="Arial"/>
                <a:ea typeface="Arial"/>
                <a:cs typeface="Arial"/>
              </a:rPr>
              <a:t> </a:t>
            </a:r>
            <a:r>
              <a:rPr sz="1200" dirty="0" err="1">
                <a:solidFill>
                  <a:srgbClr val="17242B"/>
                </a:solidFill>
                <a:latin typeface="Arial"/>
                <a:ea typeface="Arial"/>
                <a:cs typeface="Arial"/>
              </a:rPr>
              <a:t>neurologico</a:t>
            </a:r>
            <a:r>
              <a:rPr sz="1200" dirty="0">
                <a:solidFill>
                  <a:srgbClr val="17242B"/>
                </a:solidFill>
                <a:latin typeface="Arial"/>
                <a:ea typeface="Arial"/>
                <a:cs typeface="Arial"/>
              </a:rPr>
              <a:t> </a:t>
            </a:r>
            <a:r>
              <a:rPr lang="it-IT" sz="1200" dirty="0">
                <a:solidFill>
                  <a:srgbClr val="17242B"/>
                </a:solidFill>
                <a:latin typeface="Arial"/>
                <a:ea typeface="Arial"/>
                <a:cs typeface="Arial"/>
              </a:rPr>
              <a:t>persistente</a:t>
            </a:r>
            <a:endParaRPr sz="1200" dirty="0">
              <a:solidFill>
                <a:srgbClr val="17242B"/>
              </a:solidFill>
              <a:latin typeface="Arial"/>
              <a:ea typeface="Arial"/>
              <a:cs typeface="Arial"/>
            </a:endParaRPr>
          </a:p>
        </p:txBody>
      </p:sp>
      <p:sp>
        <p:nvSpPr>
          <p:cNvPr id="43" name="Ovale 42">
            <a:extLst>
              <a:ext uri="{FF2B5EF4-FFF2-40B4-BE49-F238E27FC236}">
                <a16:creationId xmlns:a16="http://schemas.microsoft.com/office/drawing/2014/main" id="{909E1F97-BBE8-4F97-B7D8-D246E92A8D67}"/>
              </a:ext>
            </a:extLst>
          </p:cNvPr>
          <p:cNvSpPr>
            <a:spLocks noGrp="1"/>
          </p:cNvSpPr>
          <p:nvPr/>
        </p:nvSpPr>
        <p:spPr>
          <a:xfrm>
            <a:off x="838200" y="6343650"/>
            <a:ext cx="495300" cy="495300"/>
          </a:xfrm>
          <a:prstGeom prst="ellipse">
            <a:avLst/>
          </a:prstGeom>
          <a:solidFill>
            <a:srgbClr val="078F94"/>
          </a:solidFill>
          <a:ln w="0">
            <a:solidFill>
              <a:srgbClr val="078F94"/>
            </a:solidFill>
          </a:ln>
        </p:spPr>
        <p:txBody>
          <a:bodyPr>
            <a:normAutofit/>
          </a:bodyPr>
          <a:lstStyle/>
          <a:p>
            <a:pPr>
              <a:buNone/>
              <a:defRPr sz="1500" b="1">
                <a:solidFill>
                  <a:srgbClr val="FFFFFF"/>
                </a:solidFill>
                <a:latin typeface="Arial"/>
                <a:ea typeface="Arial"/>
                <a:cs typeface="Arial"/>
              </a:defRPr>
            </a:pPr>
            <a:r>
              <a:rPr sz="1500" b="1">
                <a:solidFill>
                  <a:srgbClr val="FFFFFF"/>
                </a:solidFill>
                <a:latin typeface="Arial"/>
                <a:ea typeface="Arial"/>
                <a:cs typeface="Arial"/>
              </a:rPr>
              <a:t>4</a:t>
            </a:r>
          </a:p>
        </p:txBody>
      </p:sp>
      <p:sp>
        <p:nvSpPr>
          <p:cNvPr id="44" name="Rettangolo 43">
            <a:extLst>
              <a:ext uri="{FF2B5EF4-FFF2-40B4-BE49-F238E27FC236}">
                <a16:creationId xmlns:a16="http://schemas.microsoft.com/office/drawing/2014/main" id="{CC082440-D653-4F29-8C75-BB298AEEF05E}"/>
              </a:ext>
            </a:extLst>
          </p:cNvPr>
          <p:cNvSpPr>
            <a:spLocks noGrp="1"/>
          </p:cNvSpPr>
          <p:nvPr/>
        </p:nvSpPr>
        <p:spPr>
          <a:xfrm>
            <a:off x="1571625" y="6334125"/>
            <a:ext cx="8953500" cy="266700"/>
          </a:xfrm>
          <a:prstGeom prst="rect">
            <a:avLst/>
          </a:prstGeom>
          <a:noFill/>
          <a:ln w="0">
            <a:noFill/>
          </a:ln>
        </p:spPr>
        <p:txBody>
          <a:bodyPr>
            <a:normAutofit fontScale="85185"/>
          </a:bodyPr>
          <a:lstStyle/>
          <a:p>
            <a:pPr>
              <a:buNone/>
              <a:defRPr sz="1350" b="1">
                <a:solidFill>
                  <a:srgbClr val="078F94"/>
                </a:solidFill>
                <a:latin typeface="Arial"/>
                <a:ea typeface="Arial"/>
                <a:cs typeface="Arial"/>
              </a:defRPr>
            </a:pPr>
            <a:r>
              <a:rPr sz="1350" b="1" dirty="0">
                <a:solidFill>
                  <a:srgbClr val="078F94"/>
                </a:solidFill>
                <a:latin typeface="Arial"/>
                <a:ea typeface="Arial"/>
                <a:cs typeface="Arial"/>
              </a:rPr>
              <a:t>FOLLOW-UP NUTRIZIONALE</a:t>
            </a:r>
          </a:p>
        </p:txBody>
      </p:sp>
      <p:sp>
        <p:nvSpPr>
          <p:cNvPr id="45" name="Rettangolo 44">
            <a:extLst>
              <a:ext uri="{FF2B5EF4-FFF2-40B4-BE49-F238E27FC236}">
                <a16:creationId xmlns:a16="http://schemas.microsoft.com/office/drawing/2014/main" id="{28840639-5F90-4D9C-A232-18C174C7743C}"/>
              </a:ext>
            </a:extLst>
          </p:cNvPr>
          <p:cNvSpPr>
            <a:spLocks noGrp="1"/>
          </p:cNvSpPr>
          <p:nvPr/>
        </p:nvSpPr>
        <p:spPr>
          <a:xfrm>
            <a:off x="1571625" y="6638925"/>
            <a:ext cx="8953500" cy="514350"/>
          </a:xfrm>
          <a:prstGeom prst="rect">
            <a:avLst/>
          </a:prstGeom>
          <a:noFill/>
          <a:ln w="0">
            <a:noFill/>
          </a:ln>
        </p:spPr>
        <p:txBody>
          <a:bodyPr>
            <a:normAutofit/>
          </a:bodyPr>
          <a:lstStyle/>
          <a:p>
            <a:pPr>
              <a:buNone/>
              <a:defRPr sz="1200">
                <a:solidFill>
                  <a:srgbClr val="17242B"/>
                </a:solidFill>
                <a:latin typeface="Arial"/>
                <a:ea typeface="Arial"/>
                <a:cs typeface="Arial"/>
              </a:defRPr>
            </a:pPr>
            <a:r>
              <a:rPr sz="1200" dirty="0">
                <a:solidFill>
                  <a:srgbClr val="17242B"/>
                </a:solidFill>
                <a:latin typeface="Arial"/>
                <a:ea typeface="Arial"/>
                <a:cs typeface="Arial"/>
              </a:rPr>
              <a:t>È </a:t>
            </a:r>
            <a:r>
              <a:rPr sz="1200" dirty="0" err="1">
                <a:solidFill>
                  <a:srgbClr val="17242B"/>
                </a:solidFill>
                <a:latin typeface="Arial"/>
                <a:ea typeface="Arial"/>
                <a:cs typeface="Arial"/>
              </a:rPr>
              <a:t>indispensabile</a:t>
            </a:r>
            <a:r>
              <a:rPr sz="1200" dirty="0">
                <a:solidFill>
                  <a:srgbClr val="17242B"/>
                </a:solidFill>
                <a:latin typeface="Arial"/>
                <a:ea typeface="Arial"/>
                <a:cs typeface="Arial"/>
              </a:rPr>
              <a:t> per </a:t>
            </a:r>
            <a:r>
              <a:rPr sz="1200" dirty="0" err="1">
                <a:solidFill>
                  <a:srgbClr val="17242B"/>
                </a:solidFill>
                <a:latin typeface="Arial"/>
                <a:ea typeface="Arial"/>
                <a:cs typeface="Arial"/>
              </a:rPr>
              <a:t>ottenere</a:t>
            </a:r>
            <a:r>
              <a:rPr sz="1200" dirty="0">
                <a:solidFill>
                  <a:srgbClr val="17242B"/>
                </a:solidFill>
                <a:latin typeface="Arial"/>
                <a:ea typeface="Arial"/>
                <a:cs typeface="Arial"/>
              </a:rPr>
              <a:t> il </a:t>
            </a:r>
            <a:r>
              <a:rPr sz="1200" dirty="0" err="1">
                <a:solidFill>
                  <a:srgbClr val="17242B"/>
                </a:solidFill>
                <a:latin typeface="Arial"/>
                <a:ea typeface="Arial"/>
                <a:cs typeface="Arial"/>
              </a:rPr>
              <a:t>massimo</a:t>
            </a:r>
            <a:r>
              <a:rPr sz="1200" dirty="0">
                <a:solidFill>
                  <a:srgbClr val="17242B"/>
                </a:solidFill>
                <a:latin typeface="Arial"/>
                <a:ea typeface="Arial"/>
                <a:cs typeface="Arial"/>
              </a:rPr>
              <a:t> </a:t>
            </a:r>
            <a:r>
              <a:rPr sz="1200" dirty="0" err="1">
                <a:solidFill>
                  <a:srgbClr val="17242B"/>
                </a:solidFill>
                <a:latin typeface="Arial"/>
                <a:ea typeface="Arial"/>
                <a:cs typeface="Arial"/>
              </a:rPr>
              <a:t>risultato</a:t>
            </a:r>
            <a:r>
              <a:rPr sz="1200" dirty="0">
                <a:solidFill>
                  <a:srgbClr val="17242B"/>
                </a:solidFill>
                <a:latin typeface="Arial"/>
                <a:ea typeface="Arial"/>
                <a:cs typeface="Arial"/>
              </a:rPr>
              <a:t> </a:t>
            </a:r>
            <a:r>
              <a:rPr sz="1200" dirty="0" err="1">
                <a:solidFill>
                  <a:srgbClr val="17242B"/>
                </a:solidFill>
                <a:latin typeface="Arial"/>
                <a:ea typeface="Arial"/>
                <a:cs typeface="Arial"/>
              </a:rPr>
              <a:t>dalla</a:t>
            </a:r>
            <a:r>
              <a:rPr sz="1200" dirty="0">
                <a:solidFill>
                  <a:srgbClr val="17242B"/>
                </a:solidFill>
                <a:latin typeface="Arial"/>
                <a:ea typeface="Arial"/>
                <a:cs typeface="Arial"/>
              </a:rPr>
              <a:t> </a:t>
            </a:r>
            <a:r>
              <a:rPr sz="1200" dirty="0" err="1">
                <a:solidFill>
                  <a:srgbClr val="17242B"/>
                </a:solidFill>
                <a:latin typeface="Arial"/>
                <a:ea typeface="Arial"/>
                <a:cs typeface="Arial"/>
              </a:rPr>
              <a:t>chirurgia</a:t>
            </a:r>
            <a:r>
              <a:rPr sz="1200" dirty="0">
                <a:solidFill>
                  <a:srgbClr val="17242B"/>
                </a:solidFill>
                <a:latin typeface="Arial"/>
                <a:ea typeface="Arial"/>
                <a:cs typeface="Arial"/>
              </a:rPr>
              <a:t> </a:t>
            </a:r>
            <a:r>
              <a:rPr sz="1200" dirty="0" err="1">
                <a:solidFill>
                  <a:srgbClr val="17242B"/>
                </a:solidFill>
                <a:latin typeface="Arial"/>
                <a:ea typeface="Arial"/>
                <a:cs typeface="Arial"/>
              </a:rPr>
              <a:t>bariatrica</a:t>
            </a:r>
            <a:r>
              <a:rPr sz="1200" dirty="0">
                <a:solidFill>
                  <a:srgbClr val="17242B"/>
                </a:solidFill>
                <a:latin typeface="Arial"/>
                <a:ea typeface="Arial"/>
                <a:cs typeface="Arial"/>
              </a:rPr>
              <a:t> e </a:t>
            </a:r>
            <a:r>
              <a:rPr sz="1200" dirty="0" err="1">
                <a:solidFill>
                  <a:srgbClr val="17242B"/>
                </a:solidFill>
                <a:latin typeface="Arial"/>
                <a:ea typeface="Arial"/>
                <a:cs typeface="Arial"/>
              </a:rPr>
              <a:t>prevenire</a:t>
            </a:r>
            <a:r>
              <a:rPr sz="1200" dirty="0">
                <a:solidFill>
                  <a:srgbClr val="17242B"/>
                </a:solidFill>
                <a:latin typeface="Arial"/>
                <a:ea typeface="Arial"/>
                <a:cs typeface="Arial"/>
              </a:rPr>
              <a:t> le </a:t>
            </a:r>
            <a:r>
              <a:rPr sz="1200" dirty="0" err="1">
                <a:solidFill>
                  <a:srgbClr val="17242B"/>
                </a:solidFill>
                <a:latin typeface="Arial"/>
                <a:ea typeface="Arial"/>
                <a:cs typeface="Arial"/>
              </a:rPr>
              <a:t>complicanze</a:t>
            </a:r>
            <a:r>
              <a:rPr sz="1200" dirty="0">
                <a:solidFill>
                  <a:srgbClr val="17242B"/>
                </a:solidFill>
                <a:latin typeface="Arial"/>
                <a:ea typeface="Arial"/>
                <a:cs typeface="Arial"/>
              </a:rPr>
              <a:t> </a:t>
            </a:r>
            <a:r>
              <a:rPr sz="1200" dirty="0" err="1">
                <a:solidFill>
                  <a:srgbClr val="17242B"/>
                </a:solidFill>
                <a:latin typeface="Arial"/>
                <a:ea typeface="Arial"/>
                <a:cs typeface="Arial"/>
              </a:rPr>
              <a:t>nel</a:t>
            </a:r>
            <a:r>
              <a:rPr sz="1200" dirty="0">
                <a:solidFill>
                  <a:srgbClr val="17242B"/>
                </a:solidFill>
                <a:latin typeface="Arial"/>
                <a:ea typeface="Arial"/>
                <a:cs typeface="Arial"/>
              </a:rPr>
              <a:t> breve e </a:t>
            </a:r>
            <a:r>
              <a:rPr sz="1200" dirty="0" err="1">
                <a:solidFill>
                  <a:srgbClr val="17242B"/>
                </a:solidFill>
                <a:latin typeface="Arial"/>
                <a:ea typeface="Arial"/>
                <a:cs typeface="Arial"/>
              </a:rPr>
              <a:t>lungo</a:t>
            </a:r>
            <a:r>
              <a:rPr sz="1200" dirty="0">
                <a:solidFill>
                  <a:srgbClr val="17242B"/>
                </a:solidFill>
                <a:latin typeface="Arial"/>
                <a:ea typeface="Arial"/>
                <a:cs typeface="Arial"/>
              </a:rPr>
              <a:t> </a:t>
            </a:r>
            <a:r>
              <a:rPr sz="1200" dirty="0" err="1">
                <a:solidFill>
                  <a:srgbClr val="17242B"/>
                </a:solidFill>
                <a:latin typeface="Arial"/>
                <a:ea typeface="Arial"/>
                <a:cs typeface="Arial"/>
              </a:rPr>
              <a:t>termine</a:t>
            </a:r>
            <a:r>
              <a:rPr sz="1200" dirty="0">
                <a:solidFill>
                  <a:srgbClr val="17242B"/>
                </a:solidFill>
                <a:latin typeface="Arial"/>
                <a:ea typeface="Arial"/>
                <a:cs typeface="Arial"/>
              </a:rPr>
              <a:t>.</a:t>
            </a:r>
          </a:p>
        </p:txBody>
      </p:sp>
    </p:spTree>
    <p:extLst>
      <p:ext uri="{BB962C8B-B14F-4D97-AF65-F5344CB8AC3E}">
        <p14:creationId xmlns:p14="http://schemas.microsoft.com/office/powerpoint/2010/main" val="602286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p:cNvPicPr>
          <p:nvPr/>
        </p:nvPicPr>
        <p:blipFill>
          <a:blip r:embed="rId3"/>
          <a:srcRect/>
          <a:stretch>
            <a:fillRect/>
          </a:stretch>
        </p:blipFill>
        <p:spPr>
          <a:xfrm>
            <a:off x="0" y="0"/>
            <a:ext cx="11430000" cy="8572500"/>
          </a:xfrm>
          <a:prstGeom prst="rect">
            <a:avLst/>
          </a:prstGeom>
        </p:spPr>
      </p:pic>
      <p:sp>
        <p:nvSpPr>
          <p:cNvPr id="5" name="CasellaDiTesto 4">
            <a:extLst>
              <a:ext uri="{FF2B5EF4-FFF2-40B4-BE49-F238E27FC236}">
                <a16:creationId xmlns:a16="http://schemas.microsoft.com/office/drawing/2014/main" id="{3C49E1EC-D41D-4A76-B848-A589813108A4}"/>
              </a:ext>
            </a:extLst>
          </p:cNvPr>
          <p:cNvSpPr>
            <a:spLocks noGrp="1"/>
          </p:cNvSpPr>
          <p:nvPr/>
        </p:nvSpPr>
        <p:spPr>
          <a:xfrm>
            <a:off x="3986808" y="7094562"/>
            <a:ext cx="5616624" cy="707886"/>
          </a:xfrm>
          <a:prstGeom prst="rect">
            <a:avLst/>
          </a:prstGeom>
          <a:noFill/>
        </p:spPr>
        <p:txBody>
          <a:bodyPr wrap="square">
            <a:spAutoFit/>
          </a:bodyPr>
          <a:lstStyle/>
          <a:p>
            <a:pPr>
              <a:buNone/>
              <a:defRPr sz="2700" b="1">
                <a:solidFill>
                  <a:srgbClr val="102A43"/>
                </a:solidFill>
              </a:defRPr>
            </a:pPr>
            <a:r>
              <a:rPr sz="4000" b="1">
                <a:solidFill>
                  <a:srgbClr val="170901"/>
                </a:solidFill>
              </a:rPr>
              <a:t>Grazie dell’attenzione!</a:t>
            </a:r>
          </a:p>
        </p:txBody>
      </p:sp>
    </p:spTree>
    <p:extLst>
      <p:ext uri="{BB962C8B-B14F-4D97-AF65-F5344CB8AC3E}">
        <p14:creationId xmlns:p14="http://schemas.microsoft.com/office/powerpoint/2010/main" val="2133942624"/>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Arial"/>
        <a:cs typeface="Arial"/>
      </a:majorFont>
      <a:minorFont>
        <a:latin typeface="Arial"/>
        <a:ea typeface="Arial"/>
        <a:cs typeface="Arial"/>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Arial"/>
        <a:cs typeface="Arial"/>
      </a:majorFont>
      <a:minorFont>
        <a:latin typeface="Arial"/>
        <a:ea typeface="Arial"/>
        <a:cs typeface="Arial"/>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TotalTime>
  <Words>2488</Words>
  <Application>Microsoft Office PowerPoint</Application>
  <DocSecurity>0</DocSecurity>
  <PresentationFormat>Personalizzato</PresentationFormat>
  <Paragraphs>305</Paragraphs>
  <Slides>15</Slides>
  <Notes>15</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15</vt:i4>
      </vt:variant>
    </vt:vector>
  </HeadingPairs>
  <TitlesOfParts>
    <vt:vector size="18" baseType="lpstr">
      <vt:lpstr>Arial</vt:lpstr>
      <vt:lpstr>Wingdings</vt:lpstr>
      <vt:lpstr>ChatGPT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ROBERTA JACCHERI</cp:lastModifiedBy>
  <cp:revision>26</cp:revision>
  <dcterms:created xsi:type="dcterms:W3CDTF">2026-09-18T10:23:43Z</dcterms:created>
  <dcterms:modified xsi:type="dcterms:W3CDTF">2026-09-19T07:09:26Z</dcterms:modified>
</cp:coreProperties>
</file>